
<file path=[Content_Types].xml><?xml version="1.0" encoding="utf-8"?>
<Types xmlns="http://schemas.openxmlformats.org/package/2006/content-types">
  <Default Extension="bmp" ContentType="image/bmp"/>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 id="2147483663" r:id="rId2"/>
  </p:sldMasterIdLst>
  <p:sldIdLst>
    <p:sldId id="256" r:id="rId3"/>
    <p:sldId id="263" r:id="rId4"/>
    <p:sldId id="260" r:id="rId5"/>
    <p:sldId id="265" r:id="rId6"/>
    <p:sldId id="266" r:id="rId7"/>
    <p:sldId id="267" r:id="rId8"/>
    <p:sldId id="268" r:id="rId9"/>
    <p:sldId id="269" r:id="rId10"/>
    <p:sldId id="270" r:id="rId11"/>
    <p:sldId id="272" r:id="rId12"/>
    <p:sldId id="271" r:id="rId13"/>
    <p:sldId id="273" r:id="rId14"/>
    <p:sldId id="275" r:id="rId15"/>
    <p:sldId id="276" r:id="rId16"/>
    <p:sldId id="274" r:id="rId17"/>
    <p:sldId id="277" r:id="rId18"/>
    <p:sldId id="278" r:id="rId19"/>
    <p:sldId id="279" r:id="rId20"/>
    <p:sldId id="280" r:id="rId21"/>
    <p:sldId id="281" r:id="rId22"/>
    <p:sldId id="283" r:id="rId23"/>
    <p:sldId id="284" r:id="rId24"/>
    <p:sldId id="282" r:id="rId25"/>
    <p:sldId id="286" r:id="rId26"/>
    <p:sldId id="288" r:id="rId27"/>
    <p:sldId id="287" r:id="rId28"/>
    <p:sldId id="285" r:id="rId29"/>
    <p:sldId id="258" r:id="rId30"/>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ika Miosoti Faura Arellano" initials="EMFA" lastIdx="1" clrIdx="0">
    <p:extLst>
      <p:ext uri="{19B8F6BF-5375-455C-9EA6-DF929625EA0E}">
        <p15:presenceInfo xmlns:p15="http://schemas.microsoft.com/office/powerpoint/2012/main" userId="S::erika.faura@upb.edu.co::a63255bb-12e4-426d-8144-11d90b8994d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83566"/>
    <a:srgbClr val="5C73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62"/>
  </p:normalViewPr>
  <p:slideViewPr>
    <p:cSldViewPr snapToGrid="0" snapToObjects="1">
      <p:cViewPr varScale="1">
        <p:scale>
          <a:sx n="85" d="100"/>
          <a:sy n="85" d="100"/>
        </p:scale>
        <p:origin x="74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Diapositiva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8422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ítulo y objetos">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8642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18719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02672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Imagen 5" descr="Interfaz de usuario gráfica, Aplicación, Teams&#10;&#10;Descripción generada automáticamente">
            <a:extLst>
              <a:ext uri="{FF2B5EF4-FFF2-40B4-BE49-F238E27FC236}">
                <a16:creationId xmlns:a16="http://schemas.microsoft.com/office/drawing/2014/main" id="{18E0AB5B-7A73-DD44-884D-B699A8A414AF}"/>
              </a:ext>
            </a:extLst>
          </p:cNvPr>
          <p:cNvPicPr>
            <a:picLocks noChangeAspect="1"/>
          </p:cNvPicPr>
          <p:nvPr userDrawn="1"/>
        </p:nvPicPr>
        <p:blipFill>
          <a:blip r:embed="rId4"/>
          <a:stretch>
            <a:fillRect/>
          </a:stretch>
        </p:blipFill>
        <p:spPr>
          <a:xfrm>
            <a:off x="0" y="8306"/>
            <a:ext cx="12192000" cy="6841388"/>
          </a:xfrm>
          <a:prstGeom prst="rect">
            <a:avLst/>
          </a:prstGeom>
        </p:spPr>
      </p:pic>
      <p:sp>
        <p:nvSpPr>
          <p:cNvPr id="4" name="Rectángulo 3">
            <a:extLst>
              <a:ext uri="{FF2B5EF4-FFF2-40B4-BE49-F238E27FC236}">
                <a16:creationId xmlns:a16="http://schemas.microsoft.com/office/drawing/2014/main" id="{ABB282DA-CCF1-D140-B2FA-CEC168B08987}"/>
              </a:ext>
            </a:extLst>
          </p:cNvPr>
          <p:cNvSpPr/>
          <p:nvPr userDrawn="1"/>
        </p:nvSpPr>
        <p:spPr>
          <a:xfrm>
            <a:off x="10569388" y="282388"/>
            <a:ext cx="941294" cy="9950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 name="Rectángulo 1">
            <a:extLst>
              <a:ext uri="{FF2B5EF4-FFF2-40B4-BE49-F238E27FC236}">
                <a16:creationId xmlns:a16="http://schemas.microsoft.com/office/drawing/2014/main" id="{875A19F4-9079-214C-9BFD-057918C60EC0}"/>
              </a:ext>
            </a:extLst>
          </p:cNvPr>
          <p:cNvSpPr/>
          <p:nvPr userDrawn="1"/>
        </p:nvSpPr>
        <p:spPr>
          <a:xfrm>
            <a:off x="0" y="5989320"/>
            <a:ext cx="811530" cy="86868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O" dirty="0"/>
          </a:p>
        </p:txBody>
      </p:sp>
    </p:spTree>
    <p:extLst>
      <p:ext uri="{BB962C8B-B14F-4D97-AF65-F5344CB8AC3E}">
        <p14:creationId xmlns:p14="http://schemas.microsoft.com/office/powerpoint/2010/main" val="1885446996"/>
      </p:ext>
    </p:extLst>
  </p:cSld>
  <p:clrMap bg1="lt1" tx1="dk1" bg2="lt2" tx2="dk2" accent1="accent1" accent2="accent2" accent3="accent3" accent4="accent4" accent5="accent5" accent6="accent6" hlink="hlink" folHlink="folHlink"/>
  <p:sldLayoutIdLst>
    <p:sldLayoutId id="2147483666" r:id="rId1"/>
    <p:sldLayoutId id="214748366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Imagen 5" descr="Imagen que contiene Interfaz de usuario gráfica&#10;&#10;Descripción generada automáticamente">
            <a:extLst>
              <a:ext uri="{FF2B5EF4-FFF2-40B4-BE49-F238E27FC236}">
                <a16:creationId xmlns:a16="http://schemas.microsoft.com/office/drawing/2014/main" id="{1781F4FA-D5CE-E64C-BB83-EAF059064DF4}"/>
              </a:ext>
            </a:extLst>
          </p:cNvPr>
          <p:cNvPicPr>
            <a:picLocks noChangeAspect="1"/>
          </p:cNvPicPr>
          <p:nvPr userDrawn="1"/>
        </p:nvPicPr>
        <p:blipFill>
          <a:blip r:embed="rId4"/>
          <a:stretch>
            <a:fillRect/>
          </a:stretch>
        </p:blipFill>
        <p:spPr>
          <a:xfrm>
            <a:off x="0" y="8306"/>
            <a:ext cx="12192000" cy="6841388"/>
          </a:xfrm>
          <a:prstGeom prst="rect">
            <a:avLst/>
          </a:prstGeom>
        </p:spPr>
      </p:pic>
      <p:sp>
        <p:nvSpPr>
          <p:cNvPr id="2" name="Marcador de título 1">
            <a:extLst>
              <a:ext uri="{FF2B5EF4-FFF2-40B4-BE49-F238E27FC236}">
                <a16:creationId xmlns:a16="http://schemas.microsoft.com/office/drawing/2014/main" id="{2B9CDCC7-69A8-494D-AAC6-C3A59684422D}"/>
              </a:ext>
            </a:extLst>
          </p:cNvPr>
          <p:cNvSpPr>
            <a:spLocks noGrp="1"/>
          </p:cNvSpPr>
          <p:nvPr>
            <p:ph type="title"/>
          </p:nvPr>
        </p:nvSpPr>
        <p:spPr>
          <a:xfrm>
            <a:off x="925285" y="1497239"/>
            <a:ext cx="10428515"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s-CO" dirty="0"/>
          </a:p>
        </p:txBody>
      </p:sp>
      <p:sp>
        <p:nvSpPr>
          <p:cNvPr id="3" name="Marcador de texto 2">
            <a:extLst>
              <a:ext uri="{FF2B5EF4-FFF2-40B4-BE49-F238E27FC236}">
                <a16:creationId xmlns:a16="http://schemas.microsoft.com/office/drawing/2014/main" id="{3F09C968-E2E6-554F-BC73-1574E036CC7F}"/>
              </a:ext>
            </a:extLst>
          </p:cNvPr>
          <p:cNvSpPr>
            <a:spLocks noGrp="1"/>
          </p:cNvSpPr>
          <p:nvPr>
            <p:ph type="body" idx="1"/>
          </p:nvPr>
        </p:nvSpPr>
        <p:spPr>
          <a:xfrm>
            <a:off x="925285" y="2990397"/>
            <a:ext cx="10428515" cy="2838904"/>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p:txBody>
      </p:sp>
    </p:spTree>
    <p:extLst>
      <p:ext uri="{BB962C8B-B14F-4D97-AF65-F5344CB8AC3E}">
        <p14:creationId xmlns:p14="http://schemas.microsoft.com/office/powerpoint/2010/main" val="1900786039"/>
      </p:ext>
    </p:extLst>
  </p:cSld>
  <p:clrMap bg1="lt1" tx1="dk1" bg2="lt2" tx2="dk2" accent1="accent1" accent2="accent2" accent3="accent3" accent4="accent4" accent5="accent5" accent6="accent6" hlink="hlink" folHlink="folHlink"/>
  <p:sldLayoutIdLst>
    <p:sldLayoutId id="2147483664" r:id="rId1"/>
    <p:sldLayoutId id="2147483665" r:id="rId2"/>
  </p:sldLayoutIdLst>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43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7.b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microsoft.com/office/2007/relationships/hdphoto" Target="../media/hdphoto3.wdp"/></Relationships>
</file>

<file path=ppt/slides/_rels/slide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emf"/><Relationship Id="rId4" Type="http://schemas.openxmlformats.org/officeDocument/2006/relationships/image" Target="../media/image4.emf"/></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6.emf"/><Relationship Id="rId4" Type="http://schemas.openxmlformats.org/officeDocument/2006/relationships/image" Target="../media/image4.emf"/></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emf"/><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3.bmp"/><Relationship Id="rId1" Type="http://schemas.openxmlformats.org/officeDocument/2006/relationships/slideLayout" Target="../slideLayouts/slideLayout2.xml"/><Relationship Id="rId4"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magen en blanco y negro&#10;&#10;Descripción generada automáticamente con confianza baja">
            <a:extLst>
              <a:ext uri="{FF2B5EF4-FFF2-40B4-BE49-F238E27FC236}">
                <a16:creationId xmlns:a16="http://schemas.microsoft.com/office/drawing/2014/main" id="{ADF32BA4-34C0-4291-B1FD-9E82452C34A2}"/>
              </a:ext>
            </a:extLst>
          </p:cNvPr>
          <p:cNvPicPr>
            <a:picLocks noChangeAspect="1"/>
          </p:cNvPicPr>
          <p:nvPr/>
        </p:nvPicPr>
        <p:blipFill>
          <a:blip r:embed="rId2">
            <a:duotone>
              <a:schemeClr val="accent1">
                <a:shade val="45000"/>
                <a:satMod val="135000"/>
              </a:schemeClr>
              <a:prstClr val="white"/>
            </a:duotone>
          </a:blip>
          <a:stretch>
            <a:fillRect/>
          </a:stretch>
        </p:blipFill>
        <p:spPr>
          <a:xfrm>
            <a:off x="794548" y="839220"/>
            <a:ext cx="4181475" cy="5410200"/>
          </a:xfrm>
          <a:prstGeom prst="rect">
            <a:avLst/>
          </a:prstGeom>
        </p:spPr>
      </p:pic>
      <p:sp>
        <p:nvSpPr>
          <p:cNvPr id="13" name="CuadroTexto 12">
            <a:extLst>
              <a:ext uri="{FF2B5EF4-FFF2-40B4-BE49-F238E27FC236}">
                <a16:creationId xmlns:a16="http://schemas.microsoft.com/office/drawing/2014/main" id="{777B7F50-D8F0-44FE-BED4-969E778E7E7F}"/>
              </a:ext>
            </a:extLst>
          </p:cNvPr>
          <p:cNvSpPr txBox="1"/>
          <p:nvPr/>
        </p:nvSpPr>
        <p:spPr>
          <a:xfrm>
            <a:off x="1352456" y="4597489"/>
            <a:ext cx="9487087" cy="1323439"/>
          </a:xfrm>
          <a:prstGeom prst="rect">
            <a:avLst/>
          </a:prstGeom>
          <a:noFill/>
        </p:spPr>
        <p:txBody>
          <a:bodyPr wrap="square" rtlCol="0">
            <a:spAutoFit/>
          </a:bodyPr>
          <a:lstStyle/>
          <a:p>
            <a:r>
              <a:rPr lang="es-CO" sz="6600" b="1" dirty="0">
                <a:solidFill>
                  <a:schemeClr val="accent1"/>
                </a:solidFill>
                <a:latin typeface="Arial Black" panose="020B0A04020102020204" pitchFamily="34" charset="0"/>
                <a:ea typeface="Cambria Math" panose="02040503050406030204" pitchFamily="18" charset="0"/>
                <a:cs typeface="Arial" panose="020B0604020202020204" pitchFamily="34" charset="0"/>
              </a:rPr>
              <a:t>¡Haz las cosas bien!</a:t>
            </a:r>
            <a:endParaRPr lang="es-CO" sz="6600" b="1" dirty="0">
              <a:latin typeface="Arial Black" panose="020B0A04020102020204" pitchFamily="34" charset="0"/>
              <a:cs typeface="Arial" panose="020B0604020202020204" pitchFamily="34" charset="0"/>
            </a:endParaRPr>
          </a:p>
          <a:p>
            <a:endParaRPr lang="es-CO" sz="1200" b="1" dirty="0">
              <a:latin typeface="Arial Black" panose="020B0A04020102020204" pitchFamily="34" charset="0"/>
              <a:cs typeface="Arial" panose="020B0604020202020204" pitchFamily="34" charset="0"/>
            </a:endParaRPr>
          </a:p>
        </p:txBody>
      </p:sp>
      <p:sp>
        <p:nvSpPr>
          <p:cNvPr id="14" name="CuadroTexto 13">
            <a:extLst>
              <a:ext uri="{FF2B5EF4-FFF2-40B4-BE49-F238E27FC236}">
                <a16:creationId xmlns:a16="http://schemas.microsoft.com/office/drawing/2014/main" id="{18A983B5-3935-45B0-BAA3-B7F40DB780A5}"/>
              </a:ext>
            </a:extLst>
          </p:cNvPr>
          <p:cNvSpPr txBox="1"/>
          <p:nvPr/>
        </p:nvSpPr>
        <p:spPr>
          <a:xfrm>
            <a:off x="4325031" y="5436293"/>
            <a:ext cx="4886702" cy="523220"/>
          </a:xfrm>
          <a:prstGeom prst="rect">
            <a:avLst/>
          </a:prstGeom>
          <a:noFill/>
        </p:spPr>
        <p:txBody>
          <a:bodyPr wrap="square">
            <a:spAutoFit/>
          </a:bodyPr>
          <a:lstStyle/>
          <a:p>
            <a:r>
              <a:rPr lang="es-CO" sz="2800" b="1" dirty="0">
                <a:solidFill>
                  <a:srgbClr val="E83566"/>
                </a:solidFill>
                <a:latin typeface="Arial" panose="020B0604020202020204" pitchFamily="34" charset="0"/>
                <a:cs typeface="Arial" panose="020B0604020202020204" pitchFamily="34" charset="0"/>
              </a:rPr>
              <a:t>La clave para un buen viaje</a:t>
            </a:r>
            <a:endParaRPr lang="es-CO" sz="2800" dirty="0">
              <a:solidFill>
                <a:srgbClr val="E8356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3286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2"/>
          <a:stretch>
            <a:fillRect/>
          </a:stretch>
        </p:blipFill>
        <p:spPr>
          <a:xfrm rot="16200000">
            <a:off x="8349034" y="3751441"/>
            <a:ext cx="571500" cy="152400"/>
          </a:xfrm>
          <a:prstGeom prst="rect">
            <a:avLst/>
          </a:prstGeom>
        </p:spPr>
      </p:pic>
      <p:pic>
        <p:nvPicPr>
          <p:cNvPr id="9" name="Imagen 8" descr="Tabla&#10;&#10;Descripción generada automáticamente">
            <a:extLst>
              <a:ext uri="{FF2B5EF4-FFF2-40B4-BE49-F238E27FC236}">
                <a16:creationId xmlns:a16="http://schemas.microsoft.com/office/drawing/2014/main" id="{59DD9B3A-9673-4A8F-B2D2-6D0C5012C375}"/>
              </a:ext>
            </a:extLst>
          </p:cNvPr>
          <p:cNvPicPr>
            <a:picLocks noChangeAspect="1"/>
          </p:cNvPicPr>
          <p:nvPr/>
        </p:nvPicPr>
        <p:blipFill>
          <a:blip r:embed="rId3"/>
          <a:stretch>
            <a:fillRect/>
          </a:stretch>
        </p:blipFill>
        <p:spPr>
          <a:xfrm>
            <a:off x="615435" y="586302"/>
            <a:ext cx="7692716" cy="5685395"/>
          </a:xfrm>
          <a:prstGeom prst="rect">
            <a:avLst/>
          </a:prstGeom>
        </p:spPr>
      </p:pic>
      <p:sp>
        <p:nvSpPr>
          <p:cNvPr id="11" name="CuadroTexto 10">
            <a:extLst>
              <a:ext uri="{FF2B5EF4-FFF2-40B4-BE49-F238E27FC236}">
                <a16:creationId xmlns:a16="http://schemas.microsoft.com/office/drawing/2014/main" id="{BDEA406F-9077-4E79-A549-50F9F6002682}"/>
              </a:ext>
            </a:extLst>
          </p:cNvPr>
          <p:cNvSpPr txBox="1"/>
          <p:nvPr/>
        </p:nvSpPr>
        <p:spPr>
          <a:xfrm>
            <a:off x="8471095" y="4178325"/>
            <a:ext cx="3105470" cy="646331"/>
          </a:xfrm>
          <a:prstGeom prst="rect">
            <a:avLst/>
          </a:prstGeom>
          <a:noFill/>
        </p:spPr>
        <p:txBody>
          <a:bodyPr wrap="square">
            <a:spAutoFit/>
          </a:bodyPr>
          <a:lstStyle/>
          <a:p>
            <a:r>
              <a:rPr lang="es-ES" sz="1800"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Fragmento del código de Margaret Hamilton</a:t>
            </a:r>
          </a:p>
        </p:txBody>
      </p:sp>
    </p:spTree>
    <p:extLst>
      <p:ext uri="{BB962C8B-B14F-4D97-AF65-F5344CB8AC3E}">
        <p14:creationId xmlns:p14="http://schemas.microsoft.com/office/powerpoint/2010/main" val="6960066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descr="Un grupo de personas con traje de color negro&#10;&#10;Descripción generada automáticamente">
            <a:extLst>
              <a:ext uri="{FF2B5EF4-FFF2-40B4-BE49-F238E27FC236}">
                <a16:creationId xmlns:a16="http://schemas.microsoft.com/office/drawing/2014/main" id="{09B5E0E4-07CF-4CEE-8054-DAD66EAA232C}"/>
              </a:ext>
            </a:extLst>
          </p:cNvPr>
          <p:cNvPicPr>
            <a:picLocks noChangeAspect="1"/>
          </p:cNvPicPr>
          <p:nvPr/>
        </p:nvPicPr>
        <p:blipFill rotWithShape="1">
          <a:blip r:embed="rId2">
            <a:duotone>
              <a:schemeClr val="accent1">
                <a:shade val="45000"/>
                <a:satMod val="135000"/>
              </a:schemeClr>
              <a:prstClr val="white"/>
            </a:duotone>
          </a:blip>
          <a:srcRect t="2656" b="11804"/>
          <a:stretch/>
        </p:blipFill>
        <p:spPr>
          <a:xfrm>
            <a:off x="0" y="-90312"/>
            <a:ext cx="12191999" cy="6948311"/>
          </a:xfrm>
          <a:prstGeom prst="rect">
            <a:avLst/>
          </a:prstGeom>
        </p:spPr>
      </p:pic>
      <p:sp>
        <p:nvSpPr>
          <p:cNvPr id="15" name="CuadroTexto 14">
            <a:extLst>
              <a:ext uri="{FF2B5EF4-FFF2-40B4-BE49-F238E27FC236}">
                <a16:creationId xmlns:a16="http://schemas.microsoft.com/office/drawing/2014/main" id="{60E6E8A6-13FF-45AC-A4E7-3E645861585B}"/>
              </a:ext>
            </a:extLst>
          </p:cNvPr>
          <p:cNvSpPr txBox="1"/>
          <p:nvPr/>
        </p:nvSpPr>
        <p:spPr>
          <a:xfrm>
            <a:off x="2190044" y="673810"/>
            <a:ext cx="5168556" cy="2031325"/>
          </a:xfrm>
          <a:prstGeom prst="rect">
            <a:avLst/>
          </a:prstGeom>
          <a:noFill/>
        </p:spPr>
        <p:txBody>
          <a:bodyPr wrap="square">
            <a:spAutoFit/>
          </a:bodyPr>
          <a:lstStyle/>
          <a:p>
            <a:r>
              <a:rPr lang="es-ES" dirty="0">
                <a:solidFill>
                  <a:srgbClr val="E83566"/>
                </a:solidFill>
                <a:latin typeface="Arial" panose="020B0604020202020204" pitchFamily="34" charset="0"/>
                <a:cs typeface="Arial" panose="020B0604020202020204" pitchFamily="34" charset="0"/>
              </a:rPr>
              <a:t>…Luché para traer la legitimidad del software y así se le dé su lugar, es por eso que comencé a usar el término </a:t>
            </a:r>
            <a:r>
              <a:rPr lang="es-ES" b="1" dirty="0">
                <a:solidFill>
                  <a:srgbClr val="5C739C"/>
                </a:solidFill>
                <a:latin typeface="Arial" panose="020B0604020202020204" pitchFamily="34" charset="0"/>
                <a:cs typeface="Arial" panose="020B0604020202020204" pitchFamily="34" charset="0"/>
              </a:rPr>
              <a:t>«Ingeniero de software» </a:t>
            </a:r>
            <a:r>
              <a:rPr lang="es-ES" dirty="0">
                <a:solidFill>
                  <a:srgbClr val="E83566"/>
                </a:solidFill>
                <a:latin typeface="Arial" panose="020B0604020202020204" pitchFamily="34" charset="0"/>
                <a:cs typeface="Arial" panose="020B0604020202020204" pitchFamily="34" charset="0"/>
              </a:rPr>
              <a:t>con el fin de distinguirlo del  hardware y otros tipos de especialidades de la ingeniería.</a:t>
            </a:r>
          </a:p>
          <a:p>
            <a:endParaRPr lang="es-ES" dirty="0">
              <a:solidFill>
                <a:srgbClr val="5C739C"/>
              </a:solidFill>
              <a:latin typeface="Arial" panose="020B0604020202020204" pitchFamily="34" charset="0"/>
              <a:cs typeface="Arial" panose="020B0604020202020204" pitchFamily="34" charset="0"/>
            </a:endParaRPr>
          </a:p>
          <a:p>
            <a:r>
              <a:rPr lang="es-ES" dirty="0">
                <a:solidFill>
                  <a:schemeClr val="bg1"/>
                </a:solidFill>
                <a:latin typeface="Arial" panose="020B0604020202020204" pitchFamily="34" charset="0"/>
                <a:cs typeface="Arial" panose="020B0604020202020204" pitchFamily="34" charset="0"/>
              </a:rPr>
              <a:t>Fuente: haciaelespacio.aem.gob.mx</a:t>
            </a:r>
            <a:endParaRPr lang="es-ES" dirty="0">
              <a:solidFill>
                <a:schemeClr val="bg1"/>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3380050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n 18">
            <a:extLst>
              <a:ext uri="{FF2B5EF4-FFF2-40B4-BE49-F238E27FC236}">
                <a16:creationId xmlns:a16="http://schemas.microsoft.com/office/drawing/2014/main" id="{1B17433A-7D69-471E-B131-1E1813A6BCF6}"/>
              </a:ext>
            </a:extLst>
          </p:cNvPr>
          <p:cNvPicPr>
            <a:picLocks noChangeAspect="1"/>
          </p:cNvPicPr>
          <p:nvPr/>
        </p:nvPicPr>
        <p:blipFill>
          <a:blip r:embed="rId2"/>
          <a:stretch>
            <a:fillRect/>
          </a:stretch>
        </p:blipFill>
        <p:spPr>
          <a:xfrm>
            <a:off x="3700926" y="2537725"/>
            <a:ext cx="205029" cy="173485"/>
          </a:xfrm>
          <a:prstGeom prst="rect">
            <a:avLst/>
          </a:prstGeom>
        </p:spPr>
      </p:pic>
      <p:sp>
        <p:nvSpPr>
          <p:cNvPr id="13" name="CuadroTexto 12">
            <a:extLst>
              <a:ext uri="{FF2B5EF4-FFF2-40B4-BE49-F238E27FC236}">
                <a16:creationId xmlns:a16="http://schemas.microsoft.com/office/drawing/2014/main" id="{1C7FB976-4A84-4A17-B994-1F99A3AF0DCB}"/>
              </a:ext>
            </a:extLst>
          </p:cNvPr>
          <p:cNvSpPr txBox="1"/>
          <p:nvPr/>
        </p:nvSpPr>
        <p:spPr>
          <a:xfrm>
            <a:off x="3905955" y="2317592"/>
            <a:ext cx="6739467" cy="1969770"/>
          </a:xfrm>
          <a:prstGeom prst="rect">
            <a:avLst/>
          </a:prstGeom>
          <a:noFill/>
        </p:spPr>
        <p:txBody>
          <a:bodyPr wrap="square">
            <a:spAutoFit/>
          </a:bodyPr>
          <a:lstStyle/>
          <a:p>
            <a:r>
              <a:rPr lang="es-CO" sz="3200" dirty="0" err="1">
                <a:solidFill>
                  <a:srgbClr val="E83566"/>
                </a:solidFill>
                <a:latin typeface="Arial Black" panose="020B0A04020102020204" pitchFamily="34" charset="0"/>
                <a:cs typeface="Arial" panose="020B0604020202020204" pitchFamily="34" charset="0"/>
              </a:rPr>
              <a:t>Clean</a:t>
            </a:r>
            <a:r>
              <a:rPr lang="es-CO" sz="3200" dirty="0">
                <a:solidFill>
                  <a:srgbClr val="E83566"/>
                </a:solidFill>
                <a:latin typeface="Arial Black" panose="020B0A04020102020204" pitchFamily="34" charset="0"/>
                <a:cs typeface="Arial" panose="020B0604020202020204" pitchFamily="34" charset="0"/>
              </a:rPr>
              <a:t> </a:t>
            </a:r>
            <a:r>
              <a:rPr lang="es-CO" sz="3200" dirty="0" err="1">
                <a:solidFill>
                  <a:srgbClr val="E83566"/>
                </a:solidFill>
                <a:latin typeface="Arial Black" panose="020B0A04020102020204" pitchFamily="34" charset="0"/>
                <a:cs typeface="Arial" panose="020B0604020202020204" pitchFamily="34" charset="0"/>
              </a:rPr>
              <a:t>code</a:t>
            </a:r>
            <a:r>
              <a:rPr lang="es-CO" sz="3200" dirty="0">
                <a:solidFill>
                  <a:srgbClr val="E83566"/>
                </a:solidFill>
                <a:latin typeface="Arial Black" panose="020B0A04020102020204" pitchFamily="34" charset="0"/>
                <a:cs typeface="Arial" panose="020B0604020202020204" pitchFamily="34" charset="0"/>
              </a:rPr>
              <a:t> </a:t>
            </a:r>
            <a:r>
              <a:rPr lang="es-CO" dirty="0">
                <a:latin typeface="Arial" panose="020B0604020202020204" pitchFamily="34" charset="0"/>
                <a:cs typeface="Arial" panose="020B0604020202020204" pitchFamily="34" charset="0"/>
              </a:rPr>
              <a:t>es un conjunto de recomendaciones, que han sido pensadas y reflexionadas de una manera intensa, han sido aprendidas en décadas de experiencia de ensayo y error repetitivamente. Cualquiera puede estar en acuerdo o desacuerdo, seria una lastima que alguien no vea, no respete este punto de vista.</a:t>
            </a:r>
          </a:p>
        </p:txBody>
      </p:sp>
      <p:sp>
        <p:nvSpPr>
          <p:cNvPr id="21" name="CuadroTexto 20">
            <a:extLst>
              <a:ext uri="{FF2B5EF4-FFF2-40B4-BE49-F238E27FC236}">
                <a16:creationId xmlns:a16="http://schemas.microsoft.com/office/drawing/2014/main" id="{8FD97D08-8BFD-4F2B-A3AD-D0199AAF60F9}"/>
              </a:ext>
            </a:extLst>
          </p:cNvPr>
          <p:cNvSpPr txBox="1"/>
          <p:nvPr/>
        </p:nvSpPr>
        <p:spPr>
          <a:xfrm>
            <a:off x="3905955" y="4322829"/>
            <a:ext cx="6096000" cy="369332"/>
          </a:xfrm>
          <a:prstGeom prst="rect">
            <a:avLst/>
          </a:prstGeom>
          <a:noFill/>
        </p:spPr>
        <p:txBody>
          <a:bodyPr wrap="square">
            <a:spAutoFit/>
          </a:bodyPr>
          <a:lstStyle/>
          <a:p>
            <a:r>
              <a:rPr lang="es-CO" dirty="0">
                <a:solidFill>
                  <a:schemeClr val="bg2">
                    <a:lumMod val="50000"/>
                  </a:schemeClr>
                </a:solidFill>
              </a:rPr>
              <a:t>Fuente: Adaptación libro </a:t>
            </a:r>
            <a:r>
              <a:rPr lang="es-CO" dirty="0" err="1">
                <a:solidFill>
                  <a:schemeClr val="bg2">
                    <a:lumMod val="50000"/>
                  </a:schemeClr>
                </a:solidFill>
              </a:rPr>
              <a:t>Clean</a:t>
            </a:r>
            <a:r>
              <a:rPr lang="es-CO" dirty="0">
                <a:solidFill>
                  <a:schemeClr val="bg2">
                    <a:lumMod val="50000"/>
                  </a:schemeClr>
                </a:solidFill>
              </a:rPr>
              <a:t> </a:t>
            </a:r>
            <a:r>
              <a:rPr lang="es-CO" dirty="0" err="1">
                <a:solidFill>
                  <a:schemeClr val="bg2">
                    <a:lumMod val="50000"/>
                  </a:schemeClr>
                </a:solidFill>
              </a:rPr>
              <a:t>Code</a:t>
            </a:r>
            <a:endParaRPr lang="es-CO" dirty="0">
              <a:solidFill>
                <a:schemeClr val="bg2">
                  <a:lumMod val="50000"/>
                </a:schemeClr>
              </a:solidFill>
            </a:endParaRPr>
          </a:p>
        </p:txBody>
      </p:sp>
    </p:spTree>
    <p:extLst>
      <p:ext uri="{BB962C8B-B14F-4D97-AF65-F5344CB8AC3E}">
        <p14:creationId xmlns:p14="http://schemas.microsoft.com/office/powerpoint/2010/main" val="265926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uadroTexto 22">
            <a:extLst>
              <a:ext uri="{FF2B5EF4-FFF2-40B4-BE49-F238E27FC236}">
                <a16:creationId xmlns:a16="http://schemas.microsoft.com/office/drawing/2014/main" id="{55F93465-1FF3-48B7-946F-B8F292C6E2E4}"/>
              </a:ext>
            </a:extLst>
          </p:cNvPr>
          <p:cNvSpPr txBox="1"/>
          <p:nvPr/>
        </p:nvSpPr>
        <p:spPr>
          <a:xfrm>
            <a:off x="1919110" y="2273909"/>
            <a:ext cx="7202311" cy="2400657"/>
          </a:xfrm>
          <a:prstGeom prst="rect">
            <a:avLst/>
          </a:prstGeom>
          <a:noFill/>
        </p:spPr>
        <p:txBody>
          <a:bodyPr wrap="square">
            <a:spAutoFit/>
          </a:bodyPr>
          <a:lstStyle/>
          <a:p>
            <a:r>
              <a:rPr lang="es-ES" sz="2400" dirty="0">
                <a:solidFill>
                  <a:schemeClr val="bg2">
                    <a:lumMod val="25000"/>
                  </a:schemeClr>
                </a:solidFill>
                <a:latin typeface="Arial Black" panose="020B0A04020102020204" pitchFamily="34" charset="0"/>
                <a:ea typeface="Cambria Math" panose="02040503050406030204" pitchFamily="18" charset="0"/>
                <a:cs typeface="Arial" panose="020B0604020202020204" pitchFamily="34" charset="0"/>
              </a:rPr>
              <a:t>El Software </a:t>
            </a:r>
            <a:r>
              <a:rPr lang="es-ES"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es muy complejo para crearlo libre de bugs, desafortunadamente esto no nos deja libre de responsabilidades. </a:t>
            </a:r>
          </a:p>
          <a:p>
            <a:endParaRPr lang="es-ES"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endParaRPr>
          </a:p>
          <a:p>
            <a:r>
              <a:rPr lang="es-ES"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El cuerpo humano es muy complejo de entender completamente, sin embargo los doctores todavía toman un juramento de no hacer daño.</a:t>
            </a:r>
          </a:p>
          <a:p>
            <a:endParaRPr lang="es-ES"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endParaRPr>
          </a:p>
          <a:p>
            <a:r>
              <a:rPr lang="es-ES"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Se trata de ser un profesional que actúa con responsabilidad y con una actitud proactiva.</a:t>
            </a:r>
          </a:p>
        </p:txBody>
      </p:sp>
      <p:sp>
        <p:nvSpPr>
          <p:cNvPr id="26" name="CuadroTexto 25">
            <a:extLst>
              <a:ext uri="{FF2B5EF4-FFF2-40B4-BE49-F238E27FC236}">
                <a16:creationId xmlns:a16="http://schemas.microsoft.com/office/drawing/2014/main" id="{A03D6721-C4D0-49FD-947D-96FCF6158562}"/>
              </a:ext>
            </a:extLst>
          </p:cNvPr>
          <p:cNvSpPr txBox="1"/>
          <p:nvPr/>
        </p:nvSpPr>
        <p:spPr>
          <a:xfrm>
            <a:off x="7532792" y="1724006"/>
            <a:ext cx="806310" cy="707886"/>
          </a:xfrm>
          <a:prstGeom prst="rect">
            <a:avLst/>
          </a:prstGeom>
          <a:noFill/>
        </p:spPr>
        <p:txBody>
          <a:bodyPr wrap="square">
            <a:spAutoFit/>
          </a:bodyPr>
          <a:lstStyle/>
          <a:p>
            <a:r>
              <a:rPr lang="es-CO" sz="4000" dirty="0"/>
              <a:t>🦟</a:t>
            </a:r>
          </a:p>
        </p:txBody>
      </p:sp>
      <p:sp>
        <p:nvSpPr>
          <p:cNvPr id="14" name="CuadroTexto 13">
            <a:extLst>
              <a:ext uri="{FF2B5EF4-FFF2-40B4-BE49-F238E27FC236}">
                <a16:creationId xmlns:a16="http://schemas.microsoft.com/office/drawing/2014/main" id="{3E764585-5CEC-4D97-93DF-03FFBF2E05B4}"/>
              </a:ext>
            </a:extLst>
          </p:cNvPr>
          <p:cNvSpPr txBox="1"/>
          <p:nvPr/>
        </p:nvSpPr>
        <p:spPr>
          <a:xfrm>
            <a:off x="5892866" y="6112996"/>
            <a:ext cx="3228555" cy="338554"/>
          </a:xfrm>
          <a:prstGeom prst="rect">
            <a:avLst/>
          </a:prstGeom>
          <a:noFill/>
        </p:spPr>
        <p:txBody>
          <a:bodyPr wrap="square">
            <a:spAutoFit/>
          </a:bodyPr>
          <a:lstStyle/>
          <a:p>
            <a:r>
              <a:rPr lang="es-ES" sz="1600" dirty="0">
                <a:solidFill>
                  <a:schemeClr val="tx1">
                    <a:lumMod val="85000"/>
                    <a:lumOff val="15000"/>
                  </a:schemeClr>
                </a:solidFill>
                <a:latin typeface="Cambria Math" panose="02040503050406030204" pitchFamily="18" charset="0"/>
                <a:ea typeface="Cambria Math" panose="02040503050406030204" pitchFamily="18" charset="0"/>
              </a:rPr>
              <a:t>Fuente: Adaptación </a:t>
            </a:r>
            <a:r>
              <a:rPr lang="es-ES" sz="1600" dirty="0" err="1">
                <a:solidFill>
                  <a:schemeClr val="tx1">
                    <a:lumMod val="85000"/>
                    <a:lumOff val="15000"/>
                  </a:schemeClr>
                </a:solidFill>
                <a:latin typeface="Cambria Math" panose="02040503050406030204" pitchFamily="18" charset="0"/>
                <a:ea typeface="Cambria Math" panose="02040503050406030204" pitchFamily="18" charset="0"/>
              </a:rPr>
              <a:t>Cleaner</a:t>
            </a:r>
            <a:r>
              <a:rPr lang="es-ES" sz="1600" dirty="0">
                <a:solidFill>
                  <a:schemeClr val="tx1">
                    <a:lumMod val="85000"/>
                    <a:lumOff val="15000"/>
                  </a:schemeClr>
                </a:solidFill>
                <a:latin typeface="Cambria Math" panose="02040503050406030204" pitchFamily="18" charset="0"/>
                <a:ea typeface="Cambria Math" panose="02040503050406030204" pitchFamily="18" charset="0"/>
              </a:rPr>
              <a:t> </a:t>
            </a:r>
            <a:r>
              <a:rPr lang="es-ES" sz="1600" dirty="0" err="1">
                <a:solidFill>
                  <a:schemeClr val="tx1">
                    <a:lumMod val="85000"/>
                    <a:lumOff val="15000"/>
                  </a:schemeClr>
                </a:solidFill>
                <a:latin typeface="Cambria Math" panose="02040503050406030204" pitchFamily="18" charset="0"/>
                <a:ea typeface="Cambria Math" panose="02040503050406030204" pitchFamily="18" charset="0"/>
              </a:rPr>
              <a:t>Coder</a:t>
            </a:r>
            <a:endParaRPr lang="es-ES" sz="1600" b="1" dirty="0">
              <a:solidFill>
                <a:schemeClr val="tx1">
                  <a:lumMod val="85000"/>
                  <a:lumOff val="15000"/>
                </a:schemeClr>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3588353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AA0390E1-3456-4C86-B70C-52B7A6AC6BF4}"/>
              </a:ext>
            </a:extLst>
          </p:cNvPr>
          <p:cNvSpPr/>
          <p:nvPr/>
        </p:nvSpPr>
        <p:spPr>
          <a:xfrm>
            <a:off x="0" y="327378"/>
            <a:ext cx="3872089" cy="13433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CuadroTexto 22">
            <a:extLst>
              <a:ext uri="{FF2B5EF4-FFF2-40B4-BE49-F238E27FC236}">
                <a16:creationId xmlns:a16="http://schemas.microsoft.com/office/drawing/2014/main" id="{55F93465-1FF3-48B7-946F-B8F292C6E2E4}"/>
              </a:ext>
            </a:extLst>
          </p:cNvPr>
          <p:cNvSpPr txBox="1"/>
          <p:nvPr/>
        </p:nvSpPr>
        <p:spPr>
          <a:xfrm>
            <a:off x="3635022" y="2546507"/>
            <a:ext cx="8421512" cy="461665"/>
          </a:xfrm>
          <a:prstGeom prst="rect">
            <a:avLst/>
          </a:prstGeom>
          <a:noFill/>
        </p:spPr>
        <p:txBody>
          <a:bodyPr wrap="square">
            <a:spAutoFit/>
          </a:bodyPr>
          <a:lstStyle/>
          <a:p>
            <a:r>
              <a:rPr lang="es-ES" sz="2400" dirty="0">
                <a:solidFill>
                  <a:srgbClr val="5C739C"/>
                </a:solidFill>
                <a:latin typeface="Arial" panose="020B0604020202020204" pitchFamily="34" charset="0"/>
                <a:ea typeface="Cambria Math" panose="02040503050406030204" pitchFamily="18" charset="0"/>
                <a:cs typeface="Arial" panose="020B0604020202020204" pitchFamily="34" charset="0"/>
              </a:rPr>
              <a:t>¿Cuál es el código de ética de un profesional en software?</a:t>
            </a:r>
          </a:p>
        </p:txBody>
      </p:sp>
      <p:sp>
        <p:nvSpPr>
          <p:cNvPr id="6" name="CuadroTexto 5">
            <a:extLst>
              <a:ext uri="{FF2B5EF4-FFF2-40B4-BE49-F238E27FC236}">
                <a16:creationId xmlns:a16="http://schemas.microsoft.com/office/drawing/2014/main" id="{D80AD034-DA79-4EF9-8823-C89B584292AB}"/>
              </a:ext>
            </a:extLst>
          </p:cNvPr>
          <p:cNvSpPr txBox="1"/>
          <p:nvPr/>
        </p:nvSpPr>
        <p:spPr>
          <a:xfrm>
            <a:off x="5588000" y="3309644"/>
            <a:ext cx="6096000" cy="461665"/>
          </a:xfrm>
          <a:prstGeom prst="rect">
            <a:avLst/>
          </a:prstGeom>
          <a:noFill/>
        </p:spPr>
        <p:txBody>
          <a:bodyPr wrap="square">
            <a:spAutoFit/>
          </a:bodyPr>
          <a:lstStyle/>
          <a:p>
            <a:r>
              <a:rPr lang="es-ES" sz="2400" dirty="0">
                <a:solidFill>
                  <a:srgbClr val="E83566"/>
                </a:solidFill>
                <a:latin typeface="Arial" panose="020B0604020202020204" pitchFamily="34" charset="0"/>
                <a:ea typeface="Cambria Math" panose="02040503050406030204" pitchFamily="18" charset="0"/>
                <a:cs typeface="Arial" panose="020B0604020202020204" pitchFamily="34" charset="0"/>
              </a:rPr>
              <a:t>¿Para qué sirve la tarjeta profesional?</a:t>
            </a:r>
          </a:p>
        </p:txBody>
      </p:sp>
      <p:pic>
        <p:nvPicPr>
          <p:cNvPr id="4" name="Imagen 3">
            <a:extLst>
              <a:ext uri="{FF2B5EF4-FFF2-40B4-BE49-F238E27FC236}">
                <a16:creationId xmlns:a16="http://schemas.microsoft.com/office/drawing/2014/main" id="{8A8AE460-9E0E-441C-B71D-459E480D4115}"/>
              </a:ext>
            </a:extLst>
          </p:cNvPr>
          <p:cNvPicPr>
            <a:picLocks noChangeAspect="1"/>
          </p:cNvPicPr>
          <p:nvPr/>
        </p:nvPicPr>
        <p:blipFill rotWithShape="1">
          <a:blip r:embed="rId2">
            <a:duotone>
              <a:schemeClr val="accent1">
                <a:shade val="45000"/>
                <a:satMod val="135000"/>
              </a:schemeClr>
              <a:prstClr val="white"/>
            </a:duotone>
          </a:blip>
          <a:srcRect l="8124" r="35616"/>
          <a:stretch/>
        </p:blipFill>
        <p:spPr>
          <a:xfrm>
            <a:off x="-237067" y="222955"/>
            <a:ext cx="5599288" cy="6635045"/>
          </a:xfrm>
          <a:prstGeom prst="rect">
            <a:avLst/>
          </a:prstGeom>
        </p:spPr>
      </p:pic>
    </p:spTree>
    <p:extLst>
      <p:ext uri="{BB962C8B-B14F-4D97-AF65-F5344CB8AC3E}">
        <p14:creationId xmlns:p14="http://schemas.microsoft.com/office/powerpoint/2010/main" val="19525044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uadroTexto 17">
            <a:extLst>
              <a:ext uri="{FF2B5EF4-FFF2-40B4-BE49-F238E27FC236}">
                <a16:creationId xmlns:a16="http://schemas.microsoft.com/office/drawing/2014/main" id="{E103E437-79D2-47B2-90FD-2DC153CA2022}"/>
              </a:ext>
            </a:extLst>
          </p:cNvPr>
          <p:cNvSpPr txBox="1"/>
          <p:nvPr/>
        </p:nvSpPr>
        <p:spPr>
          <a:xfrm>
            <a:off x="5170311" y="4136886"/>
            <a:ext cx="5429956" cy="400110"/>
          </a:xfrm>
          <a:prstGeom prst="rect">
            <a:avLst/>
          </a:prstGeom>
          <a:noFill/>
        </p:spPr>
        <p:txBody>
          <a:bodyPr wrap="square">
            <a:spAutoFit/>
          </a:bodyPr>
          <a:lstStyle/>
          <a:p>
            <a:r>
              <a:rPr lang="es-CO" sz="2000"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rPr>
              <a:t>“A</a:t>
            </a:r>
            <a:r>
              <a:rPr lang="es-ES" sz="2000"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rPr>
              <a:t> buen entendedor, pocas palabras”</a:t>
            </a:r>
          </a:p>
        </p:txBody>
      </p:sp>
      <p:pic>
        <p:nvPicPr>
          <p:cNvPr id="21" name="Imagen 20">
            <a:extLst>
              <a:ext uri="{FF2B5EF4-FFF2-40B4-BE49-F238E27FC236}">
                <a16:creationId xmlns:a16="http://schemas.microsoft.com/office/drawing/2014/main" id="{F0ECDF9F-21EA-4E76-AAAD-DDF43417F80C}"/>
              </a:ext>
            </a:extLst>
          </p:cNvPr>
          <p:cNvPicPr>
            <a:picLocks noChangeAspect="1"/>
          </p:cNvPicPr>
          <p:nvPr/>
        </p:nvPicPr>
        <p:blipFill>
          <a:blip r:embed="rId2"/>
          <a:stretch>
            <a:fillRect/>
          </a:stretch>
        </p:blipFill>
        <p:spPr>
          <a:xfrm>
            <a:off x="2741594" y="3802961"/>
            <a:ext cx="205029" cy="173485"/>
          </a:xfrm>
          <a:prstGeom prst="rect">
            <a:avLst/>
          </a:prstGeom>
        </p:spPr>
      </p:pic>
      <p:sp>
        <p:nvSpPr>
          <p:cNvPr id="23" name="CuadroTexto 22">
            <a:extLst>
              <a:ext uri="{FF2B5EF4-FFF2-40B4-BE49-F238E27FC236}">
                <a16:creationId xmlns:a16="http://schemas.microsoft.com/office/drawing/2014/main" id="{55F93465-1FF3-48B7-946F-B8F292C6E2E4}"/>
              </a:ext>
            </a:extLst>
          </p:cNvPr>
          <p:cNvSpPr txBox="1"/>
          <p:nvPr/>
        </p:nvSpPr>
        <p:spPr>
          <a:xfrm>
            <a:off x="2984902" y="3429000"/>
            <a:ext cx="8014888" cy="707886"/>
          </a:xfrm>
          <a:prstGeom prst="rect">
            <a:avLst/>
          </a:prstGeom>
          <a:noFill/>
        </p:spPr>
        <p:txBody>
          <a:bodyPr wrap="square">
            <a:spAutoFit/>
          </a:bodyPr>
          <a:lstStyle/>
          <a:p>
            <a:r>
              <a:rPr lang="es-ES" sz="2000"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En otras palabras, </a:t>
            </a:r>
            <a:r>
              <a:rPr lang="es-ES" sz="4000" dirty="0" err="1">
                <a:solidFill>
                  <a:srgbClr val="5C739C"/>
                </a:solidFill>
                <a:latin typeface="Arial" panose="020B0604020202020204" pitchFamily="34" charset="0"/>
                <a:ea typeface="Cambria Math" panose="02040503050406030204" pitchFamily="18" charset="0"/>
                <a:cs typeface="Arial" panose="020B0604020202020204" pitchFamily="34" charset="0"/>
              </a:rPr>
              <a:t>clean</a:t>
            </a:r>
            <a:r>
              <a:rPr lang="es-ES" sz="4000" dirty="0">
                <a:solidFill>
                  <a:srgbClr val="5C739C"/>
                </a:solidFill>
                <a:latin typeface="Arial" panose="020B0604020202020204" pitchFamily="34" charset="0"/>
                <a:ea typeface="Cambria Math" panose="02040503050406030204" pitchFamily="18" charset="0"/>
                <a:cs typeface="Arial" panose="020B0604020202020204" pitchFamily="34" charset="0"/>
              </a:rPr>
              <a:t> </a:t>
            </a:r>
            <a:r>
              <a:rPr lang="es-ES" sz="4000" dirty="0" err="1">
                <a:solidFill>
                  <a:srgbClr val="5C739C"/>
                </a:solidFill>
                <a:latin typeface="Arial" panose="020B0604020202020204" pitchFamily="34" charset="0"/>
                <a:ea typeface="Cambria Math" panose="02040503050406030204" pitchFamily="18" charset="0"/>
                <a:cs typeface="Arial" panose="020B0604020202020204" pitchFamily="34" charset="0"/>
              </a:rPr>
              <a:t>code</a:t>
            </a:r>
            <a:r>
              <a:rPr lang="es-ES" sz="2000" dirty="0">
                <a:solidFill>
                  <a:srgbClr val="5C739C"/>
                </a:solidFill>
                <a:latin typeface="Arial" panose="020B0604020202020204" pitchFamily="34" charset="0"/>
                <a:ea typeface="Cambria Math" panose="02040503050406030204" pitchFamily="18" charset="0"/>
                <a:cs typeface="Arial" panose="020B0604020202020204" pitchFamily="34" charset="0"/>
              </a:rPr>
              <a:t> </a:t>
            </a:r>
            <a:r>
              <a:rPr lang="es-ES" sz="2000"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es un refrán</a:t>
            </a:r>
          </a:p>
        </p:txBody>
      </p:sp>
    </p:spTree>
    <p:extLst>
      <p:ext uri="{BB962C8B-B14F-4D97-AF65-F5344CB8AC3E}">
        <p14:creationId xmlns:p14="http://schemas.microsoft.com/office/powerpoint/2010/main" val="1625820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Calendario&#10;&#10;Descripción generada automáticamente">
            <a:extLst>
              <a:ext uri="{FF2B5EF4-FFF2-40B4-BE49-F238E27FC236}">
                <a16:creationId xmlns:a16="http://schemas.microsoft.com/office/drawing/2014/main" id="{D63F37F8-9F1A-4E77-9226-1246D8D8ACA0}"/>
              </a:ext>
            </a:extLst>
          </p:cNvPr>
          <p:cNvPicPr>
            <a:picLocks noChangeAspect="1"/>
          </p:cNvPicPr>
          <p:nvPr/>
        </p:nvPicPr>
        <p:blipFill>
          <a:blip r:embed="rId2">
            <a:duotone>
              <a:schemeClr val="accent1">
                <a:shade val="45000"/>
                <a:satMod val="135000"/>
              </a:schemeClr>
              <a:prstClr val="white"/>
            </a:duotone>
          </a:blip>
          <a:stretch>
            <a:fillRect/>
          </a:stretch>
        </p:blipFill>
        <p:spPr>
          <a:xfrm>
            <a:off x="7932384" y="697088"/>
            <a:ext cx="3514725" cy="4876800"/>
          </a:xfrm>
          <a:prstGeom prst="rect">
            <a:avLst/>
          </a:prstGeom>
        </p:spPr>
      </p:pic>
      <p:sp>
        <p:nvSpPr>
          <p:cNvPr id="7" name="CuadroTexto 6">
            <a:extLst>
              <a:ext uri="{FF2B5EF4-FFF2-40B4-BE49-F238E27FC236}">
                <a16:creationId xmlns:a16="http://schemas.microsoft.com/office/drawing/2014/main" id="{9AED3E40-33EA-4420-AC46-732F9BB61F71}"/>
              </a:ext>
            </a:extLst>
          </p:cNvPr>
          <p:cNvSpPr txBox="1"/>
          <p:nvPr/>
        </p:nvSpPr>
        <p:spPr>
          <a:xfrm>
            <a:off x="2715887" y="3547331"/>
            <a:ext cx="4788394" cy="2031325"/>
          </a:xfrm>
          <a:prstGeom prst="rect">
            <a:avLst/>
          </a:prstGeom>
          <a:noFill/>
        </p:spPr>
        <p:txBody>
          <a:bodyPr wrap="square">
            <a:spAutoFit/>
          </a:bodyPr>
          <a:lstStyle/>
          <a:p>
            <a:r>
              <a:rPr lang="es-ES" dirty="0">
                <a:latin typeface="Arial" panose="020B0604020202020204" pitchFamily="34" charset="0"/>
                <a:cs typeface="Arial" panose="020B0604020202020204" pitchFamily="34" charset="0"/>
              </a:rPr>
              <a:t>Manual de urbanidad y buenas maneras para uso de la juventud de ambos sexos en el cual se encuentran las principales reglas de civilidad y etiqueta que deben observarse en las diversas situaciones sociales, precedido de un breve tratado sobre los deberes morales del hombre</a:t>
            </a:r>
            <a:endParaRPr lang="es-CO" dirty="0">
              <a:latin typeface="Arial" panose="020B0604020202020204" pitchFamily="34" charset="0"/>
              <a:cs typeface="Arial" panose="020B0604020202020204" pitchFamily="34" charset="0"/>
            </a:endParaRPr>
          </a:p>
        </p:txBody>
      </p:sp>
      <p:sp>
        <p:nvSpPr>
          <p:cNvPr id="8" name="Rectángulo 7">
            <a:extLst>
              <a:ext uri="{FF2B5EF4-FFF2-40B4-BE49-F238E27FC236}">
                <a16:creationId xmlns:a16="http://schemas.microsoft.com/office/drawing/2014/main" id="{5EF1725D-A09D-4FF4-9F2B-6E64A2BFF2F9}"/>
              </a:ext>
            </a:extLst>
          </p:cNvPr>
          <p:cNvSpPr/>
          <p:nvPr/>
        </p:nvSpPr>
        <p:spPr>
          <a:xfrm>
            <a:off x="2920373" y="1764737"/>
            <a:ext cx="2221460" cy="1015663"/>
          </a:xfrm>
          <a:prstGeom prst="rect">
            <a:avLst/>
          </a:prstGeom>
          <a:noFill/>
          <a:ln>
            <a:noFill/>
          </a:ln>
        </p:spPr>
        <p:txBody>
          <a:bodyPr wrap="square" lIns="91440" tIns="45720" rIns="91440" bIns="45720">
            <a:spAutoFit/>
          </a:bodyPr>
          <a:lstStyle/>
          <a:p>
            <a:pPr algn="ctr"/>
            <a:r>
              <a:rPr lang="es-ES"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1853</a:t>
            </a:r>
            <a:endParaRPr lang="es-ES" sz="6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lack" panose="020B0A04020102020204" pitchFamily="34" charset="0"/>
            </a:endParaRPr>
          </a:p>
        </p:txBody>
      </p:sp>
      <p:pic>
        <p:nvPicPr>
          <p:cNvPr id="9" name="Imagen 8">
            <a:extLst>
              <a:ext uri="{FF2B5EF4-FFF2-40B4-BE49-F238E27FC236}">
                <a16:creationId xmlns:a16="http://schemas.microsoft.com/office/drawing/2014/main" id="{9C85127F-4134-4BFB-A06C-55BFE364A14B}"/>
              </a:ext>
            </a:extLst>
          </p:cNvPr>
          <p:cNvPicPr>
            <a:picLocks noChangeAspect="1"/>
          </p:cNvPicPr>
          <p:nvPr/>
        </p:nvPicPr>
        <p:blipFill>
          <a:blip r:embed="rId3"/>
          <a:stretch>
            <a:fillRect/>
          </a:stretch>
        </p:blipFill>
        <p:spPr>
          <a:xfrm>
            <a:off x="2775980" y="2301107"/>
            <a:ext cx="205029" cy="173485"/>
          </a:xfrm>
          <a:prstGeom prst="rect">
            <a:avLst/>
          </a:prstGeom>
        </p:spPr>
      </p:pic>
      <p:sp>
        <p:nvSpPr>
          <p:cNvPr id="13" name="CuadroTexto 12">
            <a:extLst>
              <a:ext uri="{FF2B5EF4-FFF2-40B4-BE49-F238E27FC236}">
                <a16:creationId xmlns:a16="http://schemas.microsoft.com/office/drawing/2014/main" id="{9AB0657C-AED6-4621-A9ED-D781C460C6C6}"/>
              </a:ext>
            </a:extLst>
          </p:cNvPr>
          <p:cNvSpPr txBox="1"/>
          <p:nvPr/>
        </p:nvSpPr>
        <p:spPr>
          <a:xfrm>
            <a:off x="2737470" y="2766607"/>
            <a:ext cx="4656753" cy="646331"/>
          </a:xfrm>
          <a:prstGeom prst="rect">
            <a:avLst/>
          </a:prstGeom>
          <a:noFill/>
        </p:spPr>
        <p:txBody>
          <a:bodyPr wrap="square">
            <a:spAutoFit/>
          </a:bodyPr>
          <a:lstStyle/>
          <a:p>
            <a:r>
              <a:rPr lang="es-ES" dirty="0">
                <a:solidFill>
                  <a:schemeClr val="bg2">
                    <a:lumMod val="50000"/>
                  </a:schemeClr>
                </a:solidFill>
                <a:latin typeface="Arial" panose="020B0604020202020204" pitchFamily="34" charset="0"/>
                <a:cs typeface="Arial" panose="020B0604020202020204" pitchFamily="34" charset="0"/>
              </a:rPr>
              <a:t>Manual de urbanidad y buenas maneras, cuyo título completo fue: </a:t>
            </a:r>
          </a:p>
        </p:txBody>
      </p:sp>
    </p:spTree>
    <p:extLst>
      <p:ext uri="{BB962C8B-B14F-4D97-AF65-F5344CB8AC3E}">
        <p14:creationId xmlns:p14="http://schemas.microsoft.com/office/powerpoint/2010/main" val="828791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F4C66701-FC8E-41B6-8DF2-DF8D9AEC2513}"/>
              </a:ext>
            </a:extLst>
          </p:cNvPr>
          <p:cNvSpPr/>
          <p:nvPr/>
        </p:nvSpPr>
        <p:spPr>
          <a:xfrm>
            <a:off x="0" y="327378"/>
            <a:ext cx="3872089" cy="13433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4" name="Imagen 3" descr="Forma&#10;&#10;Descripción generada automáticamente">
            <a:extLst>
              <a:ext uri="{FF2B5EF4-FFF2-40B4-BE49-F238E27FC236}">
                <a16:creationId xmlns:a16="http://schemas.microsoft.com/office/drawing/2014/main" id="{D1EDF6D2-631E-4813-AC03-1C1E8D282A3A}"/>
              </a:ext>
            </a:extLst>
          </p:cNvPr>
          <p:cNvPicPr>
            <a:picLocks noChangeAspect="1"/>
          </p:cNvPicPr>
          <p:nvPr/>
        </p:nvPicPr>
        <p:blipFill>
          <a:blip r:embed="rId2">
            <a:duotone>
              <a:prstClr val="black"/>
              <a:schemeClr val="bg1">
                <a:lumMod val="95000"/>
                <a:tint val="45000"/>
                <a:satMod val="400000"/>
              </a:schemeClr>
            </a:duotone>
          </a:blip>
          <a:stretch>
            <a:fillRect/>
          </a:stretch>
        </p:blipFill>
        <p:spPr>
          <a:xfrm rot="21190988">
            <a:off x="6248491" y="349382"/>
            <a:ext cx="3087954" cy="4286162"/>
          </a:xfrm>
          <a:prstGeom prst="rect">
            <a:avLst/>
          </a:prstGeom>
        </p:spPr>
      </p:pic>
      <p:pic>
        <p:nvPicPr>
          <p:cNvPr id="2" name="Imagen 1" descr="Un dibujo de una persona&#10;&#10;Descripción generada automáticamente con confianza baja">
            <a:extLst>
              <a:ext uri="{FF2B5EF4-FFF2-40B4-BE49-F238E27FC236}">
                <a16:creationId xmlns:a16="http://schemas.microsoft.com/office/drawing/2014/main" id="{C2F8E942-59EB-41FC-8A3C-81DF6EB5C151}"/>
              </a:ext>
            </a:extLst>
          </p:cNvPr>
          <p:cNvPicPr>
            <a:picLocks noChangeAspect="1"/>
          </p:cNvPicPr>
          <p:nvPr/>
        </p:nvPicPr>
        <p:blipFill>
          <a:blip r:embed="rId3">
            <a:duotone>
              <a:prstClr val="black"/>
              <a:schemeClr val="bg1">
                <a:lumMod val="95000"/>
                <a:tint val="45000"/>
                <a:satMod val="400000"/>
              </a:schemeClr>
            </a:duotone>
          </a:blip>
          <a:stretch>
            <a:fillRect/>
          </a:stretch>
        </p:blipFill>
        <p:spPr>
          <a:xfrm rot="196823">
            <a:off x="9143424" y="742305"/>
            <a:ext cx="1978490" cy="2766289"/>
          </a:xfrm>
          <a:prstGeom prst="rect">
            <a:avLst/>
          </a:prstGeom>
        </p:spPr>
      </p:pic>
      <p:pic>
        <p:nvPicPr>
          <p:cNvPr id="8" name="Imagen 7" descr="Imagen que contiene persona, firmar, hombre, mujer&#10;&#10;Descripción generada automáticamente">
            <a:extLst>
              <a:ext uri="{FF2B5EF4-FFF2-40B4-BE49-F238E27FC236}">
                <a16:creationId xmlns:a16="http://schemas.microsoft.com/office/drawing/2014/main" id="{45DF17EF-7476-472B-8343-62C31A44B662}"/>
              </a:ext>
            </a:extLst>
          </p:cNvPr>
          <p:cNvPicPr>
            <a:picLocks noChangeAspect="1"/>
          </p:cNvPicPr>
          <p:nvPr/>
        </p:nvPicPr>
        <p:blipFill>
          <a:blip r:embed="rId4">
            <a:duotone>
              <a:prstClr val="black"/>
              <a:schemeClr val="tx1">
                <a:lumMod val="75000"/>
                <a:lumOff val="25000"/>
                <a:tint val="45000"/>
                <a:satMod val="400000"/>
              </a:schemeClr>
            </a:duotone>
          </a:blip>
          <a:stretch>
            <a:fillRect/>
          </a:stretch>
        </p:blipFill>
        <p:spPr>
          <a:xfrm rot="21221240">
            <a:off x="7557082" y="3651951"/>
            <a:ext cx="1767167" cy="2684303"/>
          </a:xfrm>
          <a:prstGeom prst="rect">
            <a:avLst/>
          </a:prstGeom>
        </p:spPr>
      </p:pic>
      <p:pic>
        <p:nvPicPr>
          <p:cNvPr id="10" name="Imagen 9" descr="Un periódico con texto&#10;&#10;Descripción generada automáticamente con confianza media">
            <a:extLst>
              <a:ext uri="{FF2B5EF4-FFF2-40B4-BE49-F238E27FC236}">
                <a16:creationId xmlns:a16="http://schemas.microsoft.com/office/drawing/2014/main" id="{DB23DEED-55B5-4634-81EB-2390AEA61659}"/>
              </a:ext>
            </a:extLst>
          </p:cNvPr>
          <p:cNvPicPr>
            <a:picLocks noChangeAspect="1"/>
          </p:cNvPicPr>
          <p:nvPr/>
        </p:nvPicPr>
        <p:blipFill rotWithShape="1">
          <a:blip r:embed="rId5">
            <a:duotone>
              <a:prstClr val="black"/>
              <a:schemeClr val="bg1">
                <a:tint val="45000"/>
                <a:satMod val="400000"/>
              </a:schemeClr>
            </a:duotone>
          </a:blip>
          <a:srcRect l="1241" t="2376" r="3020"/>
          <a:stretch/>
        </p:blipFill>
        <p:spPr>
          <a:xfrm rot="20970447">
            <a:off x="4673681" y="1864120"/>
            <a:ext cx="2470983" cy="3783183"/>
          </a:xfrm>
          <a:prstGeom prst="rect">
            <a:avLst/>
          </a:prstGeom>
        </p:spPr>
      </p:pic>
      <p:sp>
        <p:nvSpPr>
          <p:cNvPr id="12" name="CuadroTexto 11">
            <a:extLst>
              <a:ext uri="{FF2B5EF4-FFF2-40B4-BE49-F238E27FC236}">
                <a16:creationId xmlns:a16="http://schemas.microsoft.com/office/drawing/2014/main" id="{A3D8F6EC-D3FA-412F-B988-01E520849E3F}"/>
              </a:ext>
            </a:extLst>
          </p:cNvPr>
          <p:cNvSpPr txBox="1"/>
          <p:nvPr/>
        </p:nvSpPr>
        <p:spPr>
          <a:xfrm>
            <a:off x="548052" y="3429000"/>
            <a:ext cx="3714879" cy="830997"/>
          </a:xfrm>
          <a:prstGeom prst="rect">
            <a:avLst/>
          </a:prstGeom>
          <a:noFill/>
        </p:spPr>
        <p:txBody>
          <a:bodyPr wrap="square">
            <a:spAutoFit/>
          </a:bodyPr>
          <a:lstStyle/>
          <a:p>
            <a:r>
              <a:rPr lang="es-ES" sz="2400" dirty="0">
                <a:solidFill>
                  <a:srgbClr val="E83566"/>
                </a:solidFill>
                <a:latin typeface="Arial" panose="020B0604020202020204" pitchFamily="34" charset="0"/>
                <a:ea typeface="Cambria Math" panose="02040503050406030204" pitchFamily="18" charset="0"/>
                <a:cs typeface="Arial" panose="020B0604020202020204" pitchFamily="34" charset="0"/>
              </a:rPr>
              <a:t>¿Cuál es la mejor forma de ganar una discusión?</a:t>
            </a:r>
          </a:p>
        </p:txBody>
      </p:sp>
      <p:pic>
        <p:nvPicPr>
          <p:cNvPr id="14" name="Imagen 13" descr="Texto&#10;&#10;Descripción generada automáticamente">
            <a:extLst>
              <a:ext uri="{FF2B5EF4-FFF2-40B4-BE49-F238E27FC236}">
                <a16:creationId xmlns:a16="http://schemas.microsoft.com/office/drawing/2014/main" id="{EACE18D3-915A-41EB-9A01-1F3E685767DE}"/>
              </a:ext>
            </a:extLst>
          </p:cNvPr>
          <p:cNvPicPr>
            <a:picLocks noChangeAspect="1"/>
          </p:cNvPicPr>
          <p:nvPr/>
        </p:nvPicPr>
        <p:blipFill>
          <a:blip r:embed="rId6">
            <a:duotone>
              <a:prstClr val="black"/>
              <a:schemeClr val="bg1">
                <a:lumMod val="85000"/>
                <a:tint val="45000"/>
                <a:satMod val="400000"/>
              </a:schemeClr>
            </a:duotone>
          </a:blip>
          <a:stretch>
            <a:fillRect/>
          </a:stretch>
        </p:blipFill>
        <p:spPr>
          <a:xfrm rot="949041">
            <a:off x="9356764" y="3053490"/>
            <a:ext cx="1942705" cy="2797495"/>
          </a:xfrm>
          <a:prstGeom prst="rect">
            <a:avLst/>
          </a:prstGeom>
        </p:spPr>
      </p:pic>
    </p:spTree>
    <p:extLst>
      <p:ext uri="{BB962C8B-B14F-4D97-AF65-F5344CB8AC3E}">
        <p14:creationId xmlns:p14="http://schemas.microsoft.com/office/powerpoint/2010/main" val="68141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7415605-D20B-4511-87C9-4DCCFD16EB1C}"/>
              </a:ext>
            </a:extLst>
          </p:cNvPr>
          <p:cNvSpPr txBox="1"/>
          <p:nvPr/>
        </p:nvSpPr>
        <p:spPr>
          <a:xfrm>
            <a:off x="3691466" y="3132624"/>
            <a:ext cx="6096000" cy="646331"/>
          </a:xfrm>
          <a:prstGeom prst="rect">
            <a:avLst/>
          </a:prstGeom>
          <a:noFill/>
        </p:spPr>
        <p:txBody>
          <a:bodyPr wrap="square">
            <a:spAutoFit/>
          </a:bodyPr>
          <a:lstStyle/>
          <a:p>
            <a:r>
              <a:rPr lang="es-CO" dirty="0">
                <a:solidFill>
                  <a:srgbClr val="E83566"/>
                </a:solidFill>
                <a:latin typeface="Arial" panose="020B0604020202020204" pitchFamily="34" charset="0"/>
                <a:cs typeface="Arial" panose="020B0604020202020204" pitchFamily="34" charset="0"/>
              </a:rPr>
              <a:t>Persona cuyo propósito de vida se concreta a través de la práctica de una actividad laboral específica</a:t>
            </a:r>
          </a:p>
        </p:txBody>
      </p:sp>
      <p:pic>
        <p:nvPicPr>
          <p:cNvPr id="7" name="Imagen 6" descr="Jugador de futbol americano&#10;&#10;Descripción generada automáticamente con confianza media">
            <a:extLst>
              <a:ext uri="{FF2B5EF4-FFF2-40B4-BE49-F238E27FC236}">
                <a16:creationId xmlns:a16="http://schemas.microsoft.com/office/drawing/2014/main" id="{1383E189-FAF9-4C11-B7AE-6792F646909E}"/>
              </a:ext>
            </a:extLst>
          </p:cNvPr>
          <p:cNvPicPr>
            <a:picLocks noChangeAspect="1"/>
          </p:cNvPicPr>
          <p:nvPr/>
        </p:nvPicPr>
        <p:blipFill rotWithShape="1">
          <a:blip r:embed="rId2">
            <a:duotone>
              <a:prstClr val="black"/>
              <a:srgbClr val="E83566">
                <a:tint val="45000"/>
                <a:satMod val="400000"/>
              </a:srgbClr>
            </a:duotone>
            <a:extLst>
              <a:ext uri="{BEBA8EAE-BF5A-486C-A8C5-ECC9F3942E4B}">
                <a14:imgProps xmlns:a14="http://schemas.microsoft.com/office/drawing/2010/main">
                  <a14:imgLayer r:embed="rId3">
                    <a14:imgEffect>
                      <a14:brightnessContrast bright="20000" contrast="-20000"/>
                    </a14:imgEffect>
                  </a14:imgLayer>
                </a14:imgProps>
              </a:ext>
            </a:extLst>
          </a:blip>
          <a:srcRect l="24236" r="36430"/>
          <a:stretch/>
        </p:blipFill>
        <p:spPr>
          <a:xfrm>
            <a:off x="959556" y="1524000"/>
            <a:ext cx="3999135" cy="5334000"/>
          </a:xfrm>
          <a:prstGeom prst="rect">
            <a:avLst/>
          </a:prstGeom>
        </p:spPr>
      </p:pic>
      <p:sp>
        <p:nvSpPr>
          <p:cNvPr id="9" name="CuadroTexto 8">
            <a:extLst>
              <a:ext uri="{FF2B5EF4-FFF2-40B4-BE49-F238E27FC236}">
                <a16:creationId xmlns:a16="http://schemas.microsoft.com/office/drawing/2014/main" id="{2AB46ABC-0416-4B9F-920A-29981D5419CE}"/>
              </a:ext>
            </a:extLst>
          </p:cNvPr>
          <p:cNvSpPr txBox="1"/>
          <p:nvPr/>
        </p:nvSpPr>
        <p:spPr>
          <a:xfrm>
            <a:off x="5328355" y="4095004"/>
            <a:ext cx="5508978" cy="923330"/>
          </a:xfrm>
          <a:prstGeom prst="rect">
            <a:avLst/>
          </a:prstGeom>
          <a:noFill/>
        </p:spPr>
        <p:txBody>
          <a:bodyPr wrap="square">
            <a:spAutoFit/>
          </a:bodyPr>
          <a:lstStyle/>
          <a:p>
            <a:r>
              <a:rPr lang="es-CO" dirty="0">
                <a:solidFill>
                  <a:schemeClr val="tx1">
                    <a:lumMod val="65000"/>
                    <a:lumOff val="35000"/>
                  </a:schemeClr>
                </a:solidFill>
                <a:latin typeface="Arial" panose="020B0604020202020204" pitchFamily="34" charset="0"/>
                <a:cs typeface="Arial" panose="020B0604020202020204" pitchFamily="34" charset="0"/>
              </a:rPr>
              <a:t>En su mayoría, están sujetos a estrictos códigos de conducta, rigurosa ética profesional, y obligación moral con la sociedad</a:t>
            </a:r>
          </a:p>
        </p:txBody>
      </p:sp>
      <p:sp>
        <p:nvSpPr>
          <p:cNvPr id="10" name="CuadroTexto 9">
            <a:extLst>
              <a:ext uri="{FF2B5EF4-FFF2-40B4-BE49-F238E27FC236}">
                <a16:creationId xmlns:a16="http://schemas.microsoft.com/office/drawing/2014/main" id="{F6B08DA2-9900-4610-9E2B-EB8FD9506AEE}"/>
              </a:ext>
            </a:extLst>
          </p:cNvPr>
          <p:cNvSpPr txBox="1"/>
          <p:nvPr/>
        </p:nvSpPr>
        <p:spPr>
          <a:xfrm>
            <a:off x="3567290" y="1809185"/>
            <a:ext cx="6883355" cy="1323439"/>
          </a:xfrm>
          <a:prstGeom prst="rect">
            <a:avLst/>
          </a:prstGeom>
          <a:noFill/>
        </p:spPr>
        <p:txBody>
          <a:bodyPr wrap="square" rtlCol="0">
            <a:spAutoFit/>
          </a:bodyPr>
          <a:lstStyle/>
          <a:p>
            <a:r>
              <a:rPr lang="es-CO" sz="8000" b="1" dirty="0">
                <a:ln w="19050">
                  <a:solidFill>
                    <a:srgbClr val="5C739C"/>
                  </a:solidFill>
                </a:ln>
                <a:noFill/>
                <a:latin typeface="Arial" panose="020B0604020202020204" pitchFamily="34" charset="0"/>
                <a:cs typeface="Arial" panose="020B0604020202020204" pitchFamily="34" charset="0"/>
              </a:rPr>
              <a:t>Profesional</a:t>
            </a:r>
          </a:p>
        </p:txBody>
      </p:sp>
    </p:spTree>
    <p:extLst>
      <p:ext uri="{BB962C8B-B14F-4D97-AF65-F5344CB8AC3E}">
        <p14:creationId xmlns:p14="http://schemas.microsoft.com/office/powerpoint/2010/main" val="1398347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D8371DFF-A47B-4397-BC8B-D0E9B5FEB3FE}"/>
              </a:ext>
            </a:extLst>
          </p:cNvPr>
          <p:cNvSpPr txBox="1"/>
          <p:nvPr/>
        </p:nvSpPr>
        <p:spPr>
          <a:xfrm>
            <a:off x="3522133" y="1851433"/>
            <a:ext cx="6096000" cy="584775"/>
          </a:xfrm>
          <a:prstGeom prst="rect">
            <a:avLst/>
          </a:prstGeom>
          <a:noFill/>
        </p:spPr>
        <p:txBody>
          <a:bodyPr wrap="square">
            <a:spAutoFit/>
          </a:bodyPr>
          <a:lstStyle/>
          <a:p>
            <a:r>
              <a:rPr lang="es-CO" sz="3200" dirty="0" err="1">
                <a:solidFill>
                  <a:srgbClr val="E83566"/>
                </a:solidFill>
                <a:latin typeface="Arial Black" panose="020B0A04020102020204" pitchFamily="34" charset="0"/>
                <a:cs typeface="Arial" panose="020B0604020202020204" pitchFamily="34" charset="0"/>
              </a:rPr>
              <a:t>Clean</a:t>
            </a:r>
            <a:r>
              <a:rPr lang="es-CO" sz="3200" dirty="0">
                <a:solidFill>
                  <a:srgbClr val="E83566"/>
                </a:solidFill>
                <a:latin typeface="Arial Black" panose="020B0A04020102020204" pitchFamily="34" charset="0"/>
                <a:cs typeface="Arial" panose="020B0604020202020204" pitchFamily="34" charset="0"/>
              </a:rPr>
              <a:t> </a:t>
            </a:r>
            <a:r>
              <a:rPr lang="es-CO" sz="3200" dirty="0" err="1">
                <a:solidFill>
                  <a:srgbClr val="E83566"/>
                </a:solidFill>
                <a:latin typeface="Arial Black" panose="020B0A04020102020204" pitchFamily="34" charset="0"/>
                <a:cs typeface="Arial" panose="020B0604020202020204" pitchFamily="34" charset="0"/>
              </a:rPr>
              <a:t>Code</a:t>
            </a:r>
            <a:r>
              <a:rPr lang="es-CO" sz="3200" dirty="0">
                <a:solidFill>
                  <a:srgbClr val="E83566"/>
                </a:solidFill>
                <a:latin typeface="Arial Black" panose="020B0A04020102020204" pitchFamily="34" charset="0"/>
                <a:cs typeface="Arial" panose="020B0604020202020204" pitchFamily="34" charset="0"/>
              </a:rPr>
              <a:t> </a:t>
            </a:r>
            <a:r>
              <a:rPr lang="es-CO" dirty="0">
                <a:latin typeface="Arial" panose="020B0604020202020204" pitchFamily="34" charset="0"/>
                <a:cs typeface="Arial" panose="020B0604020202020204" pitchFamily="34" charset="0"/>
              </a:rPr>
              <a:t>recopila situaciones reiterativas</a:t>
            </a:r>
          </a:p>
        </p:txBody>
      </p:sp>
      <p:sp>
        <p:nvSpPr>
          <p:cNvPr id="5" name="CuadroTexto 4">
            <a:extLst>
              <a:ext uri="{FF2B5EF4-FFF2-40B4-BE49-F238E27FC236}">
                <a16:creationId xmlns:a16="http://schemas.microsoft.com/office/drawing/2014/main" id="{6BF47CFD-EC60-4BEB-BC95-5A6692670FEA}"/>
              </a:ext>
            </a:extLst>
          </p:cNvPr>
          <p:cNvSpPr txBox="1"/>
          <p:nvPr/>
        </p:nvSpPr>
        <p:spPr>
          <a:xfrm>
            <a:off x="3522132" y="2306022"/>
            <a:ext cx="6592711" cy="646331"/>
          </a:xfrm>
          <a:prstGeom prst="rect">
            <a:avLst/>
          </a:prstGeom>
          <a:noFill/>
        </p:spPr>
        <p:txBody>
          <a:bodyPr wrap="square">
            <a:spAutoFit/>
          </a:bodyPr>
          <a:lstStyle/>
          <a:p>
            <a:r>
              <a:rPr lang="es-CO" dirty="0">
                <a:latin typeface="Arial" panose="020B0604020202020204" pitchFamily="34" charset="0"/>
                <a:cs typeface="Arial" panose="020B0604020202020204" pitchFamily="34" charset="0"/>
              </a:rPr>
              <a:t>presentes en la escritura de código, que permiten transformar, mal código en buen código.</a:t>
            </a:r>
            <a:endParaRPr lang="es-CO" dirty="0"/>
          </a:p>
        </p:txBody>
      </p:sp>
      <p:sp>
        <p:nvSpPr>
          <p:cNvPr id="7" name="CuadroTexto 6">
            <a:extLst>
              <a:ext uri="{FF2B5EF4-FFF2-40B4-BE49-F238E27FC236}">
                <a16:creationId xmlns:a16="http://schemas.microsoft.com/office/drawing/2014/main" id="{CB26FAC9-4E21-4079-B63A-775D75BA4C87}"/>
              </a:ext>
            </a:extLst>
          </p:cNvPr>
          <p:cNvSpPr txBox="1"/>
          <p:nvPr/>
        </p:nvSpPr>
        <p:spPr>
          <a:xfrm>
            <a:off x="2472267" y="3633169"/>
            <a:ext cx="8647288" cy="1477328"/>
          </a:xfrm>
          <a:prstGeom prst="rect">
            <a:avLst/>
          </a:prstGeom>
          <a:noFill/>
        </p:spPr>
        <p:txBody>
          <a:bodyPr wrap="square">
            <a:spAutoFit/>
          </a:bodyPr>
          <a:lstStyle/>
          <a:p>
            <a:r>
              <a:rPr lang="es-CO" dirty="0">
                <a:latin typeface="Arial" panose="020B0604020202020204" pitchFamily="34" charset="0"/>
                <a:cs typeface="Arial" panose="020B0604020202020204" pitchFamily="34" charset="0"/>
              </a:rPr>
              <a:t>La única manera de ir rápido es ir en orden</a:t>
            </a:r>
          </a:p>
          <a:p>
            <a:endParaRPr lang="es-CO" dirty="0">
              <a:latin typeface="Arial" panose="020B0604020202020204" pitchFamily="34" charset="0"/>
              <a:cs typeface="Arial" panose="020B0604020202020204" pitchFamily="34" charset="0"/>
            </a:endParaRPr>
          </a:p>
          <a:p>
            <a:r>
              <a:rPr lang="es-CO" dirty="0">
                <a:latin typeface="Arial" panose="020B0604020202020204" pitchFamily="34" charset="0"/>
                <a:cs typeface="Arial" panose="020B0604020202020204" pitchFamily="34" charset="0"/>
              </a:rPr>
              <a:t>Fácil de leer, es más fácil de escribir</a:t>
            </a:r>
          </a:p>
          <a:p>
            <a:endParaRPr lang="es-CO" dirty="0">
              <a:latin typeface="Arial" panose="020B0604020202020204" pitchFamily="34" charset="0"/>
              <a:cs typeface="Arial" panose="020B0604020202020204" pitchFamily="34" charset="0"/>
            </a:endParaRPr>
          </a:p>
          <a:p>
            <a:r>
              <a:rPr lang="es-CO" dirty="0">
                <a:latin typeface="Arial" panose="020B0604020202020204" pitchFamily="34" charset="0"/>
                <a:cs typeface="Arial" panose="020B0604020202020204" pitchFamily="34" charset="0"/>
              </a:rPr>
              <a:t>Regla del </a:t>
            </a:r>
            <a:r>
              <a:rPr lang="es-CO" dirty="0" err="1">
                <a:latin typeface="Arial" panose="020B0604020202020204" pitchFamily="34" charset="0"/>
                <a:cs typeface="Arial" panose="020B0604020202020204" pitchFamily="34" charset="0"/>
              </a:rPr>
              <a:t>Boy</a:t>
            </a:r>
            <a:r>
              <a:rPr lang="es-CO" dirty="0">
                <a:latin typeface="Arial" panose="020B0604020202020204" pitchFamily="34" charset="0"/>
                <a:cs typeface="Arial" panose="020B0604020202020204" pitchFamily="34" charset="0"/>
              </a:rPr>
              <a:t> Scout: Dejar el campamento más limpio de lo que lo encontraste</a:t>
            </a:r>
          </a:p>
        </p:txBody>
      </p:sp>
      <p:pic>
        <p:nvPicPr>
          <p:cNvPr id="8" name="Imagen 7">
            <a:extLst>
              <a:ext uri="{FF2B5EF4-FFF2-40B4-BE49-F238E27FC236}">
                <a16:creationId xmlns:a16="http://schemas.microsoft.com/office/drawing/2014/main" id="{15B48936-73BE-487C-8E6F-05953EC8B527}"/>
              </a:ext>
            </a:extLst>
          </p:cNvPr>
          <p:cNvPicPr>
            <a:picLocks noChangeAspect="1"/>
          </p:cNvPicPr>
          <p:nvPr/>
        </p:nvPicPr>
        <p:blipFill>
          <a:blip r:embed="rId2"/>
          <a:stretch>
            <a:fillRect/>
          </a:stretch>
        </p:blipFill>
        <p:spPr>
          <a:xfrm>
            <a:off x="2267238" y="3757373"/>
            <a:ext cx="205029" cy="173485"/>
          </a:xfrm>
          <a:prstGeom prst="rect">
            <a:avLst/>
          </a:prstGeom>
        </p:spPr>
      </p:pic>
      <p:pic>
        <p:nvPicPr>
          <p:cNvPr id="9" name="Imagen 8">
            <a:extLst>
              <a:ext uri="{FF2B5EF4-FFF2-40B4-BE49-F238E27FC236}">
                <a16:creationId xmlns:a16="http://schemas.microsoft.com/office/drawing/2014/main" id="{ECF4DF19-8C02-4DEC-A654-5FBCD103EEBE}"/>
              </a:ext>
            </a:extLst>
          </p:cNvPr>
          <p:cNvPicPr>
            <a:picLocks noChangeAspect="1"/>
          </p:cNvPicPr>
          <p:nvPr/>
        </p:nvPicPr>
        <p:blipFill>
          <a:blip r:embed="rId2"/>
          <a:stretch>
            <a:fillRect/>
          </a:stretch>
        </p:blipFill>
        <p:spPr>
          <a:xfrm>
            <a:off x="2267238" y="4285379"/>
            <a:ext cx="205029" cy="173485"/>
          </a:xfrm>
          <a:prstGeom prst="rect">
            <a:avLst/>
          </a:prstGeom>
        </p:spPr>
      </p:pic>
      <p:pic>
        <p:nvPicPr>
          <p:cNvPr id="10" name="Imagen 9">
            <a:extLst>
              <a:ext uri="{FF2B5EF4-FFF2-40B4-BE49-F238E27FC236}">
                <a16:creationId xmlns:a16="http://schemas.microsoft.com/office/drawing/2014/main" id="{FC39C398-81FA-414D-916E-E9A6D0F39731}"/>
              </a:ext>
            </a:extLst>
          </p:cNvPr>
          <p:cNvPicPr>
            <a:picLocks noChangeAspect="1"/>
          </p:cNvPicPr>
          <p:nvPr/>
        </p:nvPicPr>
        <p:blipFill>
          <a:blip r:embed="rId2"/>
          <a:stretch>
            <a:fillRect/>
          </a:stretch>
        </p:blipFill>
        <p:spPr>
          <a:xfrm>
            <a:off x="2267237" y="4817318"/>
            <a:ext cx="205029" cy="173485"/>
          </a:xfrm>
          <a:prstGeom prst="rect">
            <a:avLst/>
          </a:prstGeom>
        </p:spPr>
      </p:pic>
    </p:spTree>
    <p:extLst>
      <p:ext uri="{BB962C8B-B14F-4D97-AF65-F5344CB8AC3E}">
        <p14:creationId xmlns:p14="http://schemas.microsoft.com/office/powerpoint/2010/main" val="3692803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09101BF9-FBC1-AB46-892A-13507D0E1776}"/>
              </a:ext>
            </a:extLst>
          </p:cNvPr>
          <p:cNvSpPr txBox="1"/>
          <p:nvPr/>
        </p:nvSpPr>
        <p:spPr>
          <a:xfrm>
            <a:off x="2223910" y="2623161"/>
            <a:ext cx="8768977" cy="3347840"/>
          </a:xfrm>
          <a:prstGeom prst="rect">
            <a:avLst/>
          </a:prstGeom>
          <a:noFill/>
        </p:spPr>
        <p:txBody>
          <a:bodyPr wrap="square" rtlCol="0">
            <a:spAutoFit/>
          </a:bodyPr>
          <a:lstStyle/>
          <a:p>
            <a:pPr>
              <a:lnSpc>
                <a:spcPct val="150000"/>
              </a:lnSpc>
            </a:pPr>
            <a:r>
              <a:rPr lang="es-ES" sz="2400" dirty="0">
                <a:solidFill>
                  <a:schemeClr val="tx1">
                    <a:lumMod val="75000"/>
                    <a:lumOff val="25000"/>
                  </a:schemeClr>
                </a:solidFill>
                <a:latin typeface="Arial" panose="020B0604020202020204" pitchFamily="34" charset="0"/>
                <a:cs typeface="Arial" panose="020B0604020202020204" pitchFamily="34" charset="0"/>
              </a:rPr>
              <a:t>Antecedentes</a:t>
            </a:r>
          </a:p>
          <a:p>
            <a:pPr>
              <a:lnSpc>
                <a:spcPct val="150000"/>
              </a:lnSpc>
            </a:pPr>
            <a:r>
              <a:rPr lang="es-ES" sz="2400" dirty="0">
                <a:solidFill>
                  <a:schemeClr val="tx1">
                    <a:lumMod val="75000"/>
                    <a:lumOff val="25000"/>
                  </a:schemeClr>
                </a:solidFill>
                <a:latin typeface="Arial" panose="020B0604020202020204" pitchFamily="34" charset="0"/>
                <a:cs typeface="Arial" panose="020B0604020202020204" pitchFamily="34" charset="0"/>
              </a:rPr>
              <a:t>¿Qué es?</a:t>
            </a:r>
          </a:p>
          <a:p>
            <a:pPr>
              <a:lnSpc>
                <a:spcPct val="150000"/>
              </a:lnSpc>
            </a:pPr>
            <a:r>
              <a:rPr lang="es-ES" sz="2400" dirty="0">
                <a:solidFill>
                  <a:schemeClr val="tx1">
                    <a:lumMod val="75000"/>
                    <a:lumOff val="25000"/>
                  </a:schemeClr>
                </a:solidFill>
                <a:latin typeface="Arial" panose="020B0604020202020204" pitchFamily="34" charset="0"/>
                <a:cs typeface="Arial" panose="020B0604020202020204" pitchFamily="34" charset="0"/>
              </a:rPr>
              <a:t>¿Por qué es importante?</a:t>
            </a:r>
          </a:p>
          <a:p>
            <a:pPr>
              <a:lnSpc>
                <a:spcPct val="150000"/>
              </a:lnSpc>
            </a:pPr>
            <a:r>
              <a:rPr lang="es-ES" sz="2400" dirty="0">
                <a:solidFill>
                  <a:schemeClr val="tx1">
                    <a:lumMod val="75000"/>
                    <a:lumOff val="25000"/>
                  </a:schemeClr>
                </a:solidFill>
                <a:latin typeface="Arial" panose="020B0604020202020204" pitchFamily="34" charset="0"/>
                <a:cs typeface="Arial" panose="020B0604020202020204" pitchFamily="34" charset="0"/>
              </a:rPr>
              <a:t>Teoría y ejemplos</a:t>
            </a:r>
          </a:p>
          <a:p>
            <a:pPr>
              <a:lnSpc>
                <a:spcPct val="150000"/>
              </a:lnSpc>
            </a:pPr>
            <a:r>
              <a:rPr lang="es-ES" sz="2400" dirty="0">
                <a:solidFill>
                  <a:schemeClr val="tx1">
                    <a:lumMod val="75000"/>
                    <a:lumOff val="25000"/>
                  </a:schemeClr>
                </a:solidFill>
                <a:latin typeface="Arial" panose="020B0604020202020204" pitchFamily="34" charset="0"/>
                <a:cs typeface="Arial" panose="020B0604020202020204" pitchFamily="34" charset="0"/>
              </a:rPr>
              <a:t>Estilos de programación</a:t>
            </a:r>
          </a:p>
          <a:p>
            <a:pPr>
              <a:lnSpc>
                <a:spcPct val="150000"/>
              </a:lnSpc>
            </a:pPr>
            <a:r>
              <a:rPr lang="es-ES" sz="2400" dirty="0">
                <a:solidFill>
                  <a:schemeClr val="tx1">
                    <a:lumMod val="75000"/>
                    <a:lumOff val="25000"/>
                  </a:schemeClr>
                </a:solidFill>
                <a:latin typeface="Arial" panose="020B0604020202020204" pitchFamily="34" charset="0"/>
                <a:cs typeface="Arial" panose="020B0604020202020204" pitchFamily="34" charset="0"/>
              </a:rPr>
              <a:t>Conclusiones</a:t>
            </a:r>
            <a:endParaRPr lang="es-CO" sz="2400" dirty="0">
              <a:latin typeface="Arial" panose="020B0604020202020204" pitchFamily="34" charset="0"/>
              <a:cs typeface="Arial" panose="020B0604020202020204" pitchFamily="34" charset="0"/>
            </a:endParaRPr>
          </a:p>
        </p:txBody>
      </p:sp>
      <p:sp>
        <p:nvSpPr>
          <p:cNvPr id="6" name="CuadroTexto 5">
            <a:extLst>
              <a:ext uri="{FF2B5EF4-FFF2-40B4-BE49-F238E27FC236}">
                <a16:creationId xmlns:a16="http://schemas.microsoft.com/office/drawing/2014/main" id="{9085E942-567A-2344-AE80-F0EABDD4689F}"/>
              </a:ext>
            </a:extLst>
          </p:cNvPr>
          <p:cNvSpPr txBox="1"/>
          <p:nvPr/>
        </p:nvSpPr>
        <p:spPr>
          <a:xfrm>
            <a:off x="1199113" y="1699831"/>
            <a:ext cx="2740709" cy="923330"/>
          </a:xfrm>
          <a:prstGeom prst="rect">
            <a:avLst/>
          </a:prstGeom>
          <a:noFill/>
        </p:spPr>
        <p:txBody>
          <a:bodyPr wrap="square" rtlCol="0">
            <a:spAutoFit/>
          </a:bodyPr>
          <a:lstStyle/>
          <a:p>
            <a:r>
              <a:rPr lang="es-CO" sz="5400" b="1" dirty="0">
                <a:solidFill>
                  <a:schemeClr val="accent1"/>
                </a:solidFill>
                <a:latin typeface="Arial" panose="020B0604020202020204" pitchFamily="34" charset="0"/>
                <a:ea typeface="Cambria Math" panose="02040503050406030204" pitchFamily="18" charset="0"/>
                <a:cs typeface="Arial" panose="020B0604020202020204" pitchFamily="34" charset="0"/>
              </a:rPr>
              <a:t>Agenda</a:t>
            </a:r>
          </a:p>
        </p:txBody>
      </p:sp>
      <p:pic>
        <p:nvPicPr>
          <p:cNvPr id="4" name="Imagen 3">
            <a:extLst>
              <a:ext uri="{FF2B5EF4-FFF2-40B4-BE49-F238E27FC236}">
                <a16:creationId xmlns:a16="http://schemas.microsoft.com/office/drawing/2014/main" id="{81748C49-48A2-44CC-BAC2-6AA3C8D066ED}"/>
              </a:ext>
            </a:extLst>
          </p:cNvPr>
          <p:cNvPicPr>
            <a:picLocks noChangeAspect="1"/>
          </p:cNvPicPr>
          <p:nvPr/>
        </p:nvPicPr>
        <p:blipFill>
          <a:blip r:embed="rId2"/>
          <a:stretch>
            <a:fillRect/>
          </a:stretch>
        </p:blipFill>
        <p:spPr>
          <a:xfrm>
            <a:off x="1980928" y="2886962"/>
            <a:ext cx="205029" cy="173485"/>
          </a:xfrm>
          <a:prstGeom prst="rect">
            <a:avLst/>
          </a:prstGeom>
        </p:spPr>
      </p:pic>
      <p:pic>
        <p:nvPicPr>
          <p:cNvPr id="7" name="Imagen 6">
            <a:extLst>
              <a:ext uri="{FF2B5EF4-FFF2-40B4-BE49-F238E27FC236}">
                <a16:creationId xmlns:a16="http://schemas.microsoft.com/office/drawing/2014/main" id="{11466090-A45B-4277-A4DE-DA6DDF3A6F80}"/>
              </a:ext>
            </a:extLst>
          </p:cNvPr>
          <p:cNvPicPr>
            <a:picLocks noChangeAspect="1"/>
          </p:cNvPicPr>
          <p:nvPr/>
        </p:nvPicPr>
        <p:blipFill>
          <a:blip r:embed="rId2"/>
          <a:stretch>
            <a:fillRect/>
          </a:stretch>
        </p:blipFill>
        <p:spPr>
          <a:xfrm>
            <a:off x="1961510" y="3429000"/>
            <a:ext cx="205029" cy="173485"/>
          </a:xfrm>
          <a:prstGeom prst="rect">
            <a:avLst/>
          </a:prstGeom>
        </p:spPr>
      </p:pic>
      <p:pic>
        <p:nvPicPr>
          <p:cNvPr id="8" name="Imagen 7">
            <a:extLst>
              <a:ext uri="{FF2B5EF4-FFF2-40B4-BE49-F238E27FC236}">
                <a16:creationId xmlns:a16="http://schemas.microsoft.com/office/drawing/2014/main" id="{A96064D2-1297-45B1-B1D5-8597E585681E}"/>
              </a:ext>
            </a:extLst>
          </p:cNvPr>
          <p:cNvPicPr>
            <a:picLocks noChangeAspect="1"/>
          </p:cNvPicPr>
          <p:nvPr/>
        </p:nvPicPr>
        <p:blipFill>
          <a:blip r:embed="rId2"/>
          <a:stretch>
            <a:fillRect/>
          </a:stretch>
        </p:blipFill>
        <p:spPr>
          <a:xfrm>
            <a:off x="1985894" y="3995675"/>
            <a:ext cx="205029" cy="173485"/>
          </a:xfrm>
          <a:prstGeom prst="rect">
            <a:avLst/>
          </a:prstGeom>
        </p:spPr>
      </p:pic>
      <p:pic>
        <p:nvPicPr>
          <p:cNvPr id="9" name="Imagen 8">
            <a:extLst>
              <a:ext uri="{FF2B5EF4-FFF2-40B4-BE49-F238E27FC236}">
                <a16:creationId xmlns:a16="http://schemas.microsoft.com/office/drawing/2014/main" id="{8A80B39F-F915-4F79-BBE0-7ECED66F2FF8}"/>
              </a:ext>
            </a:extLst>
          </p:cNvPr>
          <p:cNvPicPr>
            <a:picLocks noChangeAspect="1"/>
          </p:cNvPicPr>
          <p:nvPr/>
        </p:nvPicPr>
        <p:blipFill>
          <a:blip r:embed="rId2"/>
          <a:stretch>
            <a:fillRect/>
          </a:stretch>
        </p:blipFill>
        <p:spPr>
          <a:xfrm>
            <a:off x="1980927" y="4537713"/>
            <a:ext cx="205029" cy="173485"/>
          </a:xfrm>
          <a:prstGeom prst="rect">
            <a:avLst/>
          </a:prstGeom>
        </p:spPr>
      </p:pic>
      <p:pic>
        <p:nvPicPr>
          <p:cNvPr id="10" name="Imagen 9">
            <a:extLst>
              <a:ext uri="{FF2B5EF4-FFF2-40B4-BE49-F238E27FC236}">
                <a16:creationId xmlns:a16="http://schemas.microsoft.com/office/drawing/2014/main" id="{19E59231-0799-4AA5-8896-1F501559E9BE}"/>
              </a:ext>
            </a:extLst>
          </p:cNvPr>
          <p:cNvPicPr>
            <a:picLocks noChangeAspect="1"/>
          </p:cNvPicPr>
          <p:nvPr/>
        </p:nvPicPr>
        <p:blipFill>
          <a:blip r:embed="rId2"/>
          <a:stretch>
            <a:fillRect/>
          </a:stretch>
        </p:blipFill>
        <p:spPr>
          <a:xfrm>
            <a:off x="1985894" y="5079751"/>
            <a:ext cx="205029" cy="173485"/>
          </a:xfrm>
          <a:prstGeom prst="rect">
            <a:avLst/>
          </a:prstGeom>
        </p:spPr>
      </p:pic>
      <p:pic>
        <p:nvPicPr>
          <p:cNvPr id="11" name="Imagen 10">
            <a:extLst>
              <a:ext uri="{FF2B5EF4-FFF2-40B4-BE49-F238E27FC236}">
                <a16:creationId xmlns:a16="http://schemas.microsoft.com/office/drawing/2014/main" id="{D6AA247E-617D-4FF0-BEB6-2FA991C3DC48}"/>
              </a:ext>
            </a:extLst>
          </p:cNvPr>
          <p:cNvPicPr>
            <a:picLocks noChangeAspect="1"/>
          </p:cNvPicPr>
          <p:nvPr/>
        </p:nvPicPr>
        <p:blipFill>
          <a:blip r:embed="rId2"/>
          <a:stretch>
            <a:fillRect/>
          </a:stretch>
        </p:blipFill>
        <p:spPr>
          <a:xfrm>
            <a:off x="1980926" y="5621789"/>
            <a:ext cx="205029" cy="173485"/>
          </a:xfrm>
          <a:prstGeom prst="rect">
            <a:avLst/>
          </a:prstGeom>
        </p:spPr>
      </p:pic>
    </p:spTree>
    <p:extLst>
      <p:ext uri="{BB962C8B-B14F-4D97-AF65-F5344CB8AC3E}">
        <p14:creationId xmlns:p14="http://schemas.microsoft.com/office/powerpoint/2010/main" val="38706721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D79AF8F1-728A-41F1-B869-8EC9955FAB2A}"/>
              </a:ext>
            </a:extLst>
          </p:cNvPr>
          <p:cNvSpPr txBox="1"/>
          <p:nvPr/>
        </p:nvSpPr>
        <p:spPr>
          <a:xfrm>
            <a:off x="3917245" y="1964266"/>
            <a:ext cx="6096000" cy="646331"/>
          </a:xfrm>
          <a:prstGeom prst="rect">
            <a:avLst/>
          </a:prstGeom>
          <a:noFill/>
        </p:spPr>
        <p:txBody>
          <a:bodyPr wrap="square">
            <a:spAutoFit/>
          </a:bodyPr>
          <a:lstStyle/>
          <a:p>
            <a:r>
              <a:rPr lang="es-CO" dirty="0">
                <a:latin typeface="Arial" panose="020B0604020202020204" pitchFamily="34" charset="0"/>
                <a:cs typeface="Arial" panose="020B0604020202020204" pitchFamily="34" charset="0"/>
              </a:rPr>
              <a:t>En el software se nombra todo: variables, funciones, clases, directorios, archivos, entre otros.</a:t>
            </a:r>
          </a:p>
        </p:txBody>
      </p:sp>
      <p:sp>
        <p:nvSpPr>
          <p:cNvPr id="5" name="CuadroTexto 4">
            <a:extLst>
              <a:ext uri="{FF2B5EF4-FFF2-40B4-BE49-F238E27FC236}">
                <a16:creationId xmlns:a16="http://schemas.microsoft.com/office/drawing/2014/main" id="{CAE96326-9F00-4873-B8D6-6A3E2321E517}"/>
              </a:ext>
            </a:extLst>
          </p:cNvPr>
          <p:cNvSpPr txBox="1"/>
          <p:nvPr/>
        </p:nvSpPr>
        <p:spPr>
          <a:xfrm>
            <a:off x="3917245" y="2782669"/>
            <a:ext cx="6096000" cy="646331"/>
          </a:xfrm>
          <a:prstGeom prst="rect">
            <a:avLst/>
          </a:prstGeom>
          <a:noFill/>
        </p:spPr>
        <p:txBody>
          <a:bodyPr wrap="square">
            <a:spAutoFit/>
          </a:bodyPr>
          <a:lstStyle/>
          <a:p>
            <a:r>
              <a:rPr lang="es-CO" dirty="0">
                <a:latin typeface="Arial" panose="020B0604020202020204" pitchFamily="34" charset="0"/>
                <a:cs typeface="Arial" panose="020B0604020202020204" pitchFamily="34" charset="0"/>
              </a:rPr>
              <a:t>Constantemente estamos nombrando, por tanto deberías seguir reglas para hacerlo bien.</a:t>
            </a:r>
          </a:p>
        </p:txBody>
      </p:sp>
      <p:sp>
        <p:nvSpPr>
          <p:cNvPr id="7" name="CuadroTexto 6">
            <a:extLst>
              <a:ext uri="{FF2B5EF4-FFF2-40B4-BE49-F238E27FC236}">
                <a16:creationId xmlns:a16="http://schemas.microsoft.com/office/drawing/2014/main" id="{3E831FD5-BCEF-47C2-BE8A-BD6101AFA9C6}"/>
              </a:ext>
            </a:extLst>
          </p:cNvPr>
          <p:cNvSpPr txBox="1"/>
          <p:nvPr/>
        </p:nvSpPr>
        <p:spPr>
          <a:xfrm>
            <a:off x="3917245" y="3838390"/>
            <a:ext cx="6096000" cy="646331"/>
          </a:xfrm>
          <a:prstGeom prst="rect">
            <a:avLst/>
          </a:prstGeom>
          <a:noFill/>
        </p:spPr>
        <p:txBody>
          <a:bodyPr wrap="square">
            <a:spAutoFit/>
          </a:bodyPr>
          <a:lstStyle/>
          <a:p>
            <a:r>
              <a:rPr lang="es-CO" dirty="0">
                <a:solidFill>
                  <a:srgbClr val="E83566"/>
                </a:solidFill>
                <a:latin typeface="Arial" panose="020B0604020202020204" pitchFamily="34" charset="0"/>
                <a:cs typeface="Arial" panose="020B0604020202020204" pitchFamily="34" charset="0"/>
              </a:rPr>
              <a:t>Nombres nemotécnico, </a:t>
            </a:r>
          </a:p>
          <a:p>
            <a:r>
              <a:rPr lang="es-CO" dirty="0">
                <a:solidFill>
                  <a:srgbClr val="E83566"/>
                </a:solidFill>
                <a:latin typeface="Arial" panose="020B0604020202020204" pitchFamily="34" charset="0"/>
                <a:cs typeface="Arial" panose="020B0604020202020204" pitchFamily="34" charset="0"/>
              </a:rPr>
              <a:t>con intensión de revelar su significado</a:t>
            </a:r>
          </a:p>
        </p:txBody>
      </p:sp>
    </p:spTree>
    <p:extLst>
      <p:ext uri="{BB962C8B-B14F-4D97-AF65-F5344CB8AC3E}">
        <p14:creationId xmlns:p14="http://schemas.microsoft.com/office/powerpoint/2010/main" val="23410323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651E4F9-77A3-4542-ADC2-61B764CFCEB6}"/>
              </a:ext>
            </a:extLst>
          </p:cNvPr>
          <p:cNvPicPr>
            <a:picLocks noChangeAspect="1"/>
          </p:cNvPicPr>
          <p:nvPr/>
        </p:nvPicPr>
        <p:blipFill rotWithShape="1">
          <a:blip r:embed="rId2">
            <a:duotone>
              <a:schemeClr val="accent1">
                <a:shade val="45000"/>
                <a:satMod val="135000"/>
              </a:schemeClr>
              <a:prstClr val="white"/>
            </a:duotone>
          </a:blip>
          <a:srcRect b="2663"/>
          <a:stretch/>
        </p:blipFill>
        <p:spPr>
          <a:xfrm>
            <a:off x="1049871" y="1285875"/>
            <a:ext cx="6080823" cy="5572125"/>
          </a:xfrm>
          <a:prstGeom prst="rect">
            <a:avLst/>
          </a:prstGeom>
        </p:spPr>
      </p:pic>
      <p:sp>
        <p:nvSpPr>
          <p:cNvPr id="6" name="Rectángulo 5">
            <a:extLst>
              <a:ext uri="{FF2B5EF4-FFF2-40B4-BE49-F238E27FC236}">
                <a16:creationId xmlns:a16="http://schemas.microsoft.com/office/drawing/2014/main" id="{AA54A834-1118-4031-85AD-7229FC1D5B7D}"/>
              </a:ext>
            </a:extLst>
          </p:cNvPr>
          <p:cNvSpPr/>
          <p:nvPr/>
        </p:nvSpPr>
        <p:spPr>
          <a:xfrm>
            <a:off x="0" y="327378"/>
            <a:ext cx="3872089" cy="13433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5163337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áfico 1">
            <a:extLst>
              <a:ext uri="{FF2B5EF4-FFF2-40B4-BE49-F238E27FC236}">
                <a16:creationId xmlns:a16="http://schemas.microsoft.com/office/drawing/2014/main" id="{B74EA024-DF31-4656-97F4-1AC28A9493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66867" y="1795462"/>
            <a:ext cx="5429250" cy="3267075"/>
          </a:xfrm>
          <a:prstGeom prst="rect">
            <a:avLst/>
          </a:prstGeom>
        </p:spPr>
      </p:pic>
      <p:sp>
        <p:nvSpPr>
          <p:cNvPr id="3" name="CuadroTexto 2">
            <a:extLst>
              <a:ext uri="{FF2B5EF4-FFF2-40B4-BE49-F238E27FC236}">
                <a16:creationId xmlns:a16="http://schemas.microsoft.com/office/drawing/2014/main" id="{3D6A79C8-7748-4A53-B4A6-F0406ABAA03D}"/>
              </a:ext>
            </a:extLst>
          </p:cNvPr>
          <p:cNvSpPr txBox="1"/>
          <p:nvPr/>
        </p:nvSpPr>
        <p:spPr>
          <a:xfrm>
            <a:off x="7954072" y="4916559"/>
            <a:ext cx="2093039" cy="646331"/>
          </a:xfrm>
          <a:prstGeom prst="rect">
            <a:avLst/>
          </a:prstGeom>
          <a:noFill/>
        </p:spPr>
        <p:txBody>
          <a:bodyPr wrap="square">
            <a:spAutoFit/>
          </a:bodyPr>
          <a:lstStyle/>
          <a:p>
            <a:r>
              <a:rPr lang="es-ES" dirty="0">
                <a:solidFill>
                  <a:srgbClr val="E83566"/>
                </a:solidFill>
                <a:latin typeface="Arial" panose="020B0604020202020204" pitchFamily="34" charset="0"/>
                <a:cs typeface="Arial" panose="020B0604020202020204" pitchFamily="34" charset="0"/>
              </a:rPr>
              <a:t>¿Qué le parece el </a:t>
            </a:r>
          </a:p>
          <a:p>
            <a:r>
              <a:rPr lang="es-ES" dirty="0">
                <a:solidFill>
                  <a:srgbClr val="E83566"/>
                </a:solidFill>
                <a:latin typeface="Arial" panose="020B0604020202020204" pitchFamily="34" charset="0"/>
                <a:cs typeface="Arial" panose="020B0604020202020204" pitchFamily="34" charset="0"/>
              </a:rPr>
              <a:t>siguiente código?</a:t>
            </a:r>
            <a:endParaRPr lang="es-CO" dirty="0">
              <a:solidFill>
                <a:srgbClr val="E83566"/>
              </a:solidFill>
              <a:latin typeface="Arial" panose="020B0604020202020204" pitchFamily="34" charset="0"/>
              <a:cs typeface="Arial" panose="020B0604020202020204" pitchFamily="34" charset="0"/>
            </a:endParaRPr>
          </a:p>
        </p:txBody>
      </p:sp>
      <p:pic>
        <p:nvPicPr>
          <p:cNvPr id="9" name="Imagen 8" descr="Imagen en blanco y negro&#10;&#10;Descripción generada automáticamente con confianza media">
            <a:extLst>
              <a:ext uri="{FF2B5EF4-FFF2-40B4-BE49-F238E27FC236}">
                <a16:creationId xmlns:a16="http://schemas.microsoft.com/office/drawing/2014/main" id="{533760FD-9AC0-40DC-B324-0F589572EAE3}"/>
              </a:ext>
            </a:extLst>
          </p:cNvPr>
          <p:cNvPicPr>
            <a:picLocks noChangeAspect="1"/>
          </p:cNvPicPr>
          <p:nvPr/>
        </p:nvPicPr>
        <p:blipFill>
          <a:blip r:embed="rId4">
            <a:duotone>
              <a:schemeClr val="accent1">
                <a:shade val="45000"/>
                <a:satMod val="135000"/>
              </a:schemeClr>
              <a:prstClr val="white"/>
            </a:duotone>
          </a:blip>
          <a:stretch>
            <a:fillRect/>
          </a:stretch>
        </p:blipFill>
        <p:spPr>
          <a:xfrm rot="14981553">
            <a:off x="6167708" y="2728957"/>
            <a:ext cx="2714771" cy="2698515"/>
          </a:xfrm>
          <a:prstGeom prst="rect">
            <a:avLst/>
          </a:prstGeom>
        </p:spPr>
      </p:pic>
      <p:sp>
        <p:nvSpPr>
          <p:cNvPr id="10" name="CuadroTexto 9">
            <a:extLst>
              <a:ext uri="{FF2B5EF4-FFF2-40B4-BE49-F238E27FC236}">
                <a16:creationId xmlns:a16="http://schemas.microsoft.com/office/drawing/2014/main" id="{C0ADEABD-2914-4028-A3C9-1D883BA95958}"/>
              </a:ext>
            </a:extLst>
          </p:cNvPr>
          <p:cNvSpPr txBox="1"/>
          <p:nvPr/>
        </p:nvSpPr>
        <p:spPr>
          <a:xfrm>
            <a:off x="7173134" y="272504"/>
            <a:ext cx="4176888" cy="1323439"/>
          </a:xfrm>
          <a:prstGeom prst="rect">
            <a:avLst/>
          </a:prstGeom>
          <a:noFill/>
        </p:spPr>
        <p:txBody>
          <a:bodyPr wrap="square" rtlCol="0">
            <a:spAutoFit/>
          </a:bodyPr>
          <a:lstStyle/>
          <a:p>
            <a:r>
              <a:rPr lang="es-CO" sz="8000" b="1" dirty="0">
                <a:ln w="19050">
                  <a:solidFill>
                    <a:schemeClr val="bg2">
                      <a:lumMod val="75000"/>
                    </a:schemeClr>
                  </a:solidFill>
                </a:ln>
                <a:noFill/>
                <a:latin typeface="Arial" panose="020B0604020202020204" pitchFamily="34" charset="0"/>
                <a:cs typeface="Arial" panose="020B0604020202020204" pitchFamily="34" charset="0"/>
              </a:rPr>
              <a:t>Ejemplo</a:t>
            </a:r>
          </a:p>
        </p:txBody>
      </p:sp>
    </p:spTree>
    <p:extLst>
      <p:ext uri="{BB962C8B-B14F-4D97-AF65-F5344CB8AC3E}">
        <p14:creationId xmlns:p14="http://schemas.microsoft.com/office/powerpoint/2010/main" val="23652551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áfico 4">
            <a:extLst>
              <a:ext uri="{FF2B5EF4-FFF2-40B4-BE49-F238E27FC236}">
                <a16:creationId xmlns:a16="http://schemas.microsoft.com/office/drawing/2014/main" id="{61DAFFF1-60F6-417F-9E1E-D43884D8E9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36801" y="322462"/>
            <a:ext cx="8150574" cy="6288498"/>
          </a:xfrm>
          <a:prstGeom prst="rect">
            <a:avLst/>
          </a:prstGeom>
        </p:spPr>
      </p:pic>
      <p:sp>
        <p:nvSpPr>
          <p:cNvPr id="7" name="CuadroTexto 6">
            <a:extLst>
              <a:ext uri="{FF2B5EF4-FFF2-40B4-BE49-F238E27FC236}">
                <a16:creationId xmlns:a16="http://schemas.microsoft.com/office/drawing/2014/main" id="{25604995-60DA-4185-BF65-93EA5919A74A}"/>
              </a:ext>
            </a:extLst>
          </p:cNvPr>
          <p:cNvSpPr txBox="1"/>
          <p:nvPr/>
        </p:nvSpPr>
        <p:spPr>
          <a:xfrm>
            <a:off x="6729590" y="3113498"/>
            <a:ext cx="378327" cy="376087"/>
          </a:xfrm>
          <a:prstGeom prst="rect">
            <a:avLst/>
          </a:prstGeom>
          <a:noFill/>
        </p:spPr>
        <p:txBody>
          <a:bodyPr wrap="square">
            <a:spAutoFit/>
          </a:bodyPr>
          <a:lstStyle/>
          <a:p>
            <a:r>
              <a:rPr lang="en-US" dirty="0">
                <a:solidFill>
                  <a:srgbClr val="E83566"/>
                </a:solidFill>
                <a:latin typeface="Consolas" panose="020B0609020204030204" pitchFamily="49" charset="0"/>
              </a:rPr>
              <a:t>{</a:t>
            </a:r>
            <a:endParaRPr lang="es-CO" dirty="0">
              <a:solidFill>
                <a:srgbClr val="E83566"/>
              </a:solidFill>
              <a:latin typeface="Consolas" panose="020B0609020204030204" pitchFamily="49" charset="0"/>
            </a:endParaRPr>
          </a:p>
        </p:txBody>
      </p:sp>
      <p:sp>
        <p:nvSpPr>
          <p:cNvPr id="8" name="CuadroTexto 7">
            <a:extLst>
              <a:ext uri="{FF2B5EF4-FFF2-40B4-BE49-F238E27FC236}">
                <a16:creationId xmlns:a16="http://schemas.microsoft.com/office/drawing/2014/main" id="{6061B090-2128-4C83-B001-C731B5B22F34}"/>
              </a:ext>
            </a:extLst>
          </p:cNvPr>
          <p:cNvSpPr txBox="1"/>
          <p:nvPr/>
        </p:nvSpPr>
        <p:spPr>
          <a:xfrm>
            <a:off x="3179233" y="4311897"/>
            <a:ext cx="378327" cy="376087"/>
          </a:xfrm>
          <a:prstGeom prst="rect">
            <a:avLst/>
          </a:prstGeom>
          <a:noFill/>
        </p:spPr>
        <p:txBody>
          <a:bodyPr wrap="square">
            <a:spAutoFit/>
          </a:bodyPr>
          <a:lstStyle/>
          <a:p>
            <a:r>
              <a:rPr lang="en-US" dirty="0">
                <a:solidFill>
                  <a:srgbClr val="E83566"/>
                </a:solidFill>
                <a:latin typeface="Consolas" panose="020B0609020204030204" pitchFamily="49" charset="0"/>
              </a:rPr>
              <a:t>}</a:t>
            </a:r>
            <a:endParaRPr lang="es-CO" dirty="0">
              <a:solidFill>
                <a:srgbClr val="E83566"/>
              </a:solidFill>
              <a:latin typeface="Consolas" panose="020B0609020204030204" pitchFamily="49" charset="0"/>
            </a:endParaRPr>
          </a:p>
        </p:txBody>
      </p:sp>
      <p:sp>
        <p:nvSpPr>
          <p:cNvPr id="9" name="CuadroTexto 8">
            <a:extLst>
              <a:ext uri="{FF2B5EF4-FFF2-40B4-BE49-F238E27FC236}">
                <a16:creationId xmlns:a16="http://schemas.microsoft.com/office/drawing/2014/main" id="{FD34C9C2-1F71-4156-A8C5-BD175F01B442}"/>
              </a:ext>
            </a:extLst>
          </p:cNvPr>
          <p:cNvSpPr txBox="1"/>
          <p:nvPr/>
        </p:nvSpPr>
        <p:spPr>
          <a:xfrm>
            <a:off x="7700436" y="4094965"/>
            <a:ext cx="378327" cy="376087"/>
          </a:xfrm>
          <a:prstGeom prst="rect">
            <a:avLst/>
          </a:prstGeom>
          <a:noFill/>
        </p:spPr>
        <p:txBody>
          <a:bodyPr wrap="square">
            <a:spAutoFit/>
          </a:bodyPr>
          <a:lstStyle/>
          <a:p>
            <a:r>
              <a:rPr lang="en-US" dirty="0">
                <a:solidFill>
                  <a:srgbClr val="E83566"/>
                </a:solidFill>
                <a:latin typeface="Consolas" panose="020B0609020204030204" pitchFamily="49" charset="0"/>
              </a:rPr>
              <a:t>}</a:t>
            </a:r>
            <a:endParaRPr lang="es-CO" dirty="0">
              <a:solidFill>
                <a:srgbClr val="E83566"/>
              </a:solidFill>
              <a:latin typeface="Consolas" panose="020B0609020204030204" pitchFamily="49" charset="0"/>
            </a:endParaRPr>
          </a:p>
        </p:txBody>
      </p:sp>
      <p:sp>
        <p:nvSpPr>
          <p:cNvPr id="10" name="CuadroTexto 9">
            <a:extLst>
              <a:ext uri="{FF2B5EF4-FFF2-40B4-BE49-F238E27FC236}">
                <a16:creationId xmlns:a16="http://schemas.microsoft.com/office/drawing/2014/main" id="{A878C08F-8193-454C-9A49-4E95C43ECFD6}"/>
              </a:ext>
            </a:extLst>
          </p:cNvPr>
          <p:cNvSpPr txBox="1"/>
          <p:nvPr/>
        </p:nvSpPr>
        <p:spPr>
          <a:xfrm>
            <a:off x="3715455" y="4083676"/>
            <a:ext cx="378327" cy="376087"/>
          </a:xfrm>
          <a:prstGeom prst="rect">
            <a:avLst/>
          </a:prstGeom>
          <a:noFill/>
        </p:spPr>
        <p:txBody>
          <a:bodyPr wrap="square">
            <a:spAutoFit/>
          </a:bodyPr>
          <a:lstStyle/>
          <a:p>
            <a:r>
              <a:rPr lang="en-US" dirty="0">
                <a:solidFill>
                  <a:srgbClr val="E83566"/>
                </a:solidFill>
                <a:latin typeface="Consolas" panose="020B0609020204030204" pitchFamily="49" charset="0"/>
              </a:rPr>
              <a:t>{</a:t>
            </a:r>
            <a:endParaRPr lang="es-CO" dirty="0">
              <a:solidFill>
                <a:srgbClr val="E83566"/>
              </a:solidFill>
              <a:latin typeface="Consolas" panose="020B0609020204030204" pitchFamily="49" charset="0"/>
            </a:endParaRPr>
          </a:p>
        </p:txBody>
      </p:sp>
    </p:spTree>
    <p:extLst>
      <p:ext uri="{BB962C8B-B14F-4D97-AF65-F5344CB8AC3E}">
        <p14:creationId xmlns:p14="http://schemas.microsoft.com/office/powerpoint/2010/main" val="23498362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A4F18E5C-D361-449B-8D81-96ADF721AF2F}"/>
              </a:ext>
            </a:extLst>
          </p:cNvPr>
          <p:cNvSpPr/>
          <p:nvPr/>
        </p:nvSpPr>
        <p:spPr>
          <a:xfrm>
            <a:off x="0" y="327378"/>
            <a:ext cx="3872089" cy="13433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8" name="Imagen 7" descr="Interfaz de usuario gráfica, Diagrama&#10;&#10;Descripción generada automáticamente">
            <a:extLst>
              <a:ext uri="{FF2B5EF4-FFF2-40B4-BE49-F238E27FC236}">
                <a16:creationId xmlns:a16="http://schemas.microsoft.com/office/drawing/2014/main" id="{3D85ABEB-001E-4A1C-A356-BD45E1EC5665}"/>
              </a:ext>
            </a:extLst>
          </p:cNvPr>
          <p:cNvPicPr>
            <a:picLocks noChangeAspect="1"/>
          </p:cNvPicPr>
          <p:nvPr/>
        </p:nvPicPr>
        <p:blipFill>
          <a:blip r:embed="rId2">
            <a:duotone>
              <a:schemeClr val="accent1">
                <a:shade val="45000"/>
                <a:satMod val="135000"/>
              </a:schemeClr>
              <a:prstClr val="white"/>
            </a:duotone>
          </a:blip>
          <a:stretch>
            <a:fillRect/>
          </a:stretch>
        </p:blipFill>
        <p:spPr>
          <a:xfrm>
            <a:off x="1249892" y="702509"/>
            <a:ext cx="7070021" cy="4978888"/>
          </a:xfrm>
          <a:prstGeom prst="rect">
            <a:avLst/>
          </a:prstGeom>
        </p:spPr>
      </p:pic>
      <p:sp>
        <p:nvSpPr>
          <p:cNvPr id="9" name="CuadroTexto 8">
            <a:extLst>
              <a:ext uri="{FF2B5EF4-FFF2-40B4-BE49-F238E27FC236}">
                <a16:creationId xmlns:a16="http://schemas.microsoft.com/office/drawing/2014/main" id="{9A3B2A41-7084-4FC9-828B-DEA07108CBEE}"/>
              </a:ext>
            </a:extLst>
          </p:cNvPr>
          <p:cNvSpPr txBox="1"/>
          <p:nvPr/>
        </p:nvSpPr>
        <p:spPr>
          <a:xfrm>
            <a:off x="1272472" y="5764219"/>
            <a:ext cx="6096000" cy="276999"/>
          </a:xfrm>
          <a:prstGeom prst="rect">
            <a:avLst/>
          </a:prstGeom>
          <a:noFill/>
        </p:spPr>
        <p:txBody>
          <a:bodyPr wrap="square">
            <a:spAutoFit/>
          </a:bodyPr>
          <a:lstStyle/>
          <a:p>
            <a:r>
              <a:rPr lang="es-CO" sz="1200" dirty="0">
                <a:solidFill>
                  <a:schemeClr val="bg2">
                    <a:lumMod val="75000"/>
                  </a:schemeClr>
                </a:solidFill>
                <a:latin typeface="Arial" panose="020B0604020202020204" pitchFamily="34" charset="0"/>
                <a:cs typeface="Arial" panose="020B0604020202020204" pitchFamily="34" charset="0"/>
              </a:rPr>
              <a:t>https://www.freecodecamp.org/news/the-100-correct-coding-style-guide-5b594a1655f0/</a:t>
            </a:r>
          </a:p>
        </p:txBody>
      </p:sp>
    </p:spTree>
    <p:extLst>
      <p:ext uri="{BB962C8B-B14F-4D97-AF65-F5344CB8AC3E}">
        <p14:creationId xmlns:p14="http://schemas.microsoft.com/office/powerpoint/2010/main" val="3392473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BFB29A6-A847-4CBC-B901-A23E823288C9}"/>
              </a:ext>
            </a:extLst>
          </p:cNvPr>
          <p:cNvSpPr txBox="1"/>
          <p:nvPr/>
        </p:nvSpPr>
        <p:spPr>
          <a:xfrm>
            <a:off x="778934" y="5273414"/>
            <a:ext cx="6096000" cy="584775"/>
          </a:xfrm>
          <a:prstGeom prst="rect">
            <a:avLst/>
          </a:prstGeom>
          <a:noFill/>
        </p:spPr>
        <p:txBody>
          <a:bodyPr wrap="square">
            <a:spAutoFit/>
          </a:bodyPr>
          <a:lstStyle/>
          <a:p>
            <a:r>
              <a:rPr lang="es-CO" sz="1600" dirty="0" err="1">
                <a:solidFill>
                  <a:schemeClr val="bg2">
                    <a:lumMod val="25000"/>
                  </a:schemeClr>
                </a:solidFill>
                <a:latin typeface="Arial" panose="020B0604020202020204" pitchFamily="34" charset="0"/>
                <a:cs typeface="Arial" panose="020B0604020202020204" pitchFamily="34" charset="0"/>
              </a:rPr>
              <a:t>Braces</a:t>
            </a:r>
            <a:r>
              <a:rPr lang="es-CO" sz="1600" dirty="0">
                <a:solidFill>
                  <a:schemeClr val="bg2">
                    <a:lumMod val="25000"/>
                  </a:schemeClr>
                </a:solidFill>
                <a:latin typeface="Arial" panose="020B0604020202020204" pitchFamily="34" charset="0"/>
                <a:cs typeface="Arial" panose="020B0604020202020204" pitchFamily="34" charset="0"/>
              </a:rPr>
              <a:t> are </a:t>
            </a:r>
            <a:r>
              <a:rPr lang="es-CO" sz="1600" dirty="0" err="1">
                <a:solidFill>
                  <a:schemeClr val="bg2">
                    <a:lumMod val="25000"/>
                  </a:schemeClr>
                </a:solidFill>
                <a:latin typeface="Arial" panose="020B0604020202020204" pitchFamily="34" charset="0"/>
                <a:cs typeface="Arial" panose="020B0604020202020204" pitchFamily="34" charset="0"/>
              </a:rPr>
              <a:t>used</a:t>
            </a:r>
            <a:r>
              <a:rPr lang="es-CO" sz="1600" dirty="0">
                <a:solidFill>
                  <a:schemeClr val="bg2">
                    <a:lumMod val="25000"/>
                  </a:schemeClr>
                </a:solidFill>
                <a:latin typeface="Arial" panose="020B0604020202020204" pitchFamily="34" charset="0"/>
                <a:cs typeface="Arial" panose="020B0604020202020204" pitchFamily="34" charset="0"/>
              </a:rPr>
              <a:t> </a:t>
            </a:r>
            <a:r>
              <a:rPr lang="es-CO" sz="1600" dirty="0" err="1">
                <a:solidFill>
                  <a:schemeClr val="bg2">
                    <a:lumMod val="25000"/>
                  </a:schemeClr>
                </a:solidFill>
                <a:latin typeface="Arial" panose="020B0604020202020204" pitchFamily="34" charset="0"/>
                <a:cs typeface="Arial" panose="020B0604020202020204" pitchFamily="34" charset="0"/>
              </a:rPr>
              <a:t>with</a:t>
            </a:r>
            <a:r>
              <a:rPr lang="es-CO" sz="1600" dirty="0">
                <a:solidFill>
                  <a:schemeClr val="bg2">
                    <a:lumMod val="25000"/>
                  </a:schemeClr>
                </a:solidFill>
                <a:latin typeface="Arial" panose="020B0604020202020204" pitchFamily="34" charset="0"/>
                <a:cs typeface="Arial" panose="020B0604020202020204" pitchFamily="34" charset="0"/>
              </a:rPr>
              <a:t> </a:t>
            </a:r>
            <a:r>
              <a:rPr lang="es-CO" sz="1600" dirty="0" err="1">
                <a:solidFill>
                  <a:schemeClr val="bg2">
                    <a:lumMod val="25000"/>
                  </a:schemeClr>
                </a:solidFill>
                <a:latin typeface="Arial" panose="020B0604020202020204" pitchFamily="34" charset="0"/>
                <a:cs typeface="Arial" panose="020B0604020202020204" pitchFamily="34" charset="0"/>
              </a:rPr>
              <a:t>if</a:t>
            </a:r>
            <a:r>
              <a:rPr lang="es-CO" sz="1600" dirty="0">
                <a:solidFill>
                  <a:schemeClr val="bg2">
                    <a:lumMod val="25000"/>
                  </a:schemeClr>
                </a:solidFill>
                <a:latin typeface="Arial" panose="020B0604020202020204" pitchFamily="34" charset="0"/>
                <a:cs typeface="Arial" panose="020B0604020202020204" pitchFamily="34" charset="0"/>
              </a:rPr>
              <a:t>, </a:t>
            </a:r>
            <a:r>
              <a:rPr lang="es-CO" sz="1600" dirty="0" err="1">
                <a:solidFill>
                  <a:schemeClr val="bg2">
                    <a:lumMod val="25000"/>
                  </a:schemeClr>
                </a:solidFill>
                <a:latin typeface="Arial" panose="020B0604020202020204" pitchFamily="34" charset="0"/>
                <a:cs typeface="Arial" panose="020B0604020202020204" pitchFamily="34" charset="0"/>
              </a:rPr>
              <a:t>else</a:t>
            </a:r>
            <a:r>
              <a:rPr lang="es-CO" sz="1600" dirty="0">
                <a:solidFill>
                  <a:schemeClr val="bg2">
                    <a:lumMod val="25000"/>
                  </a:schemeClr>
                </a:solidFill>
                <a:latin typeface="Arial" panose="020B0604020202020204" pitchFamily="34" charset="0"/>
                <a:cs typeface="Arial" panose="020B0604020202020204" pitchFamily="34" charset="0"/>
              </a:rPr>
              <a:t>, </a:t>
            </a:r>
            <a:r>
              <a:rPr lang="es-CO" sz="1600" dirty="0" err="1">
                <a:solidFill>
                  <a:schemeClr val="bg2">
                    <a:lumMod val="25000"/>
                  </a:schemeClr>
                </a:solidFill>
                <a:latin typeface="Arial" panose="020B0604020202020204" pitchFamily="34" charset="0"/>
                <a:cs typeface="Arial" panose="020B0604020202020204" pitchFamily="34" charset="0"/>
              </a:rPr>
              <a:t>for</a:t>
            </a:r>
            <a:r>
              <a:rPr lang="es-CO" sz="1600" dirty="0">
                <a:solidFill>
                  <a:schemeClr val="bg2">
                    <a:lumMod val="25000"/>
                  </a:schemeClr>
                </a:solidFill>
                <a:latin typeface="Arial" panose="020B0604020202020204" pitchFamily="34" charset="0"/>
                <a:cs typeface="Arial" panose="020B0604020202020204" pitchFamily="34" charset="0"/>
              </a:rPr>
              <a:t>, do and </a:t>
            </a:r>
            <a:r>
              <a:rPr lang="es-CO" sz="1600" dirty="0" err="1">
                <a:solidFill>
                  <a:schemeClr val="bg2">
                    <a:lumMod val="25000"/>
                  </a:schemeClr>
                </a:solidFill>
                <a:latin typeface="Arial" panose="020B0604020202020204" pitchFamily="34" charset="0"/>
                <a:cs typeface="Arial" panose="020B0604020202020204" pitchFamily="34" charset="0"/>
              </a:rPr>
              <a:t>while</a:t>
            </a:r>
            <a:r>
              <a:rPr lang="es-CO" sz="1600" dirty="0">
                <a:solidFill>
                  <a:schemeClr val="bg2">
                    <a:lumMod val="25000"/>
                  </a:schemeClr>
                </a:solidFill>
                <a:latin typeface="Arial" panose="020B0604020202020204" pitchFamily="34" charset="0"/>
                <a:cs typeface="Arial" panose="020B0604020202020204" pitchFamily="34" charset="0"/>
              </a:rPr>
              <a:t> </a:t>
            </a:r>
            <a:r>
              <a:rPr lang="es-CO" sz="1600" dirty="0" err="1">
                <a:solidFill>
                  <a:schemeClr val="bg2">
                    <a:lumMod val="25000"/>
                  </a:schemeClr>
                </a:solidFill>
                <a:latin typeface="Arial" panose="020B0604020202020204" pitchFamily="34" charset="0"/>
                <a:cs typeface="Arial" panose="020B0604020202020204" pitchFamily="34" charset="0"/>
              </a:rPr>
              <a:t>statements</a:t>
            </a:r>
            <a:r>
              <a:rPr lang="es-CO" sz="1600" dirty="0">
                <a:solidFill>
                  <a:schemeClr val="bg2">
                    <a:lumMod val="25000"/>
                  </a:schemeClr>
                </a:solidFill>
                <a:latin typeface="Arial" panose="020B0604020202020204" pitchFamily="34" charset="0"/>
                <a:cs typeface="Arial" panose="020B0604020202020204" pitchFamily="34" charset="0"/>
              </a:rPr>
              <a:t>, </a:t>
            </a:r>
            <a:r>
              <a:rPr lang="es-CO" sz="1600" dirty="0" err="1">
                <a:solidFill>
                  <a:schemeClr val="bg2">
                    <a:lumMod val="25000"/>
                  </a:schemeClr>
                </a:solidFill>
                <a:latin typeface="Arial" panose="020B0604020202020204" pitchFamily="34" charset="0"/>
                <a:cs typeface="Arial" panose="020B0604020202020204" pitchFamily="34" charset="0"/>
              </a:rPr>
              <a:t>even</a:t>
            </a:r>
            <a:r>
              <a:rPr lang="es-CO" sz="1600" dirty="0">
                <a:solidFill>
                  <a:schemeClr val="bg2">
                    <a:lumMod val="25000"/>
                  </a:schemeClr>
                </a:solidFill>
                <a:latin typeface="Arial" panose="020B0604020202020204" pitchFamily="34" charset="0"/>
                <a:cs typeface="Arial" panose="020B0604020202020204" pitchFamily="34" charset="0"/>
              </a:rPr>
              <a:t> </a:t>
            </a:r>
            <a:r>
              <a:rPr lang="es-CO" sz="1600" dirty="0" err="1">
                <a:solidFill>
                  <a:schemeClr val="bg2">
                    <a:lumMod val="25000"/>
                  </a:schemeClr>
                </a:solidFill>
                <a:latin typeface="Arial" panose="020B0604020202020204" pitchFamily="34" charset="0"/>
                <a:cs typeface="Arial" panose="020B0604020202020204" pitchFamily="34" charset="0"/>
              </a:rPr>
              <a:t>when</a:t>
            </a:r>
            <a:r>
              <a:rPr lang="es-CO" sz="1600" dirty="0">
                <a:solidFill>
                  <a:schemeClr val="bg2">
                    <a:lumMod val="25000"/>
                  </a:schemeClr>
                </a:solidFill>
                <a:latin typeface="Arial" panose="020B0604020202020204" pitchFamily="34" charset="0"/>
                <a:cs typeface="Arial" panose="020B0604020202020204" pitchFamily="34" charset="0"/>
              </a:rPr>
              <a:t> </a:t>
            </a:r>
            <a:r>
              <a:rPr lang="es-CO" sz="1600" dirty="0" err="1">
                <a:solidFill>
                  <a:schemeClr val="bg2">
                    <a:lumMod val="25000"/>
                  </a:schemeClr>
                </a:solidFill>
                <a:latin typeface="Arial" panose="020B0604020202020204" pitchFamily="34" charset="0"/>
                <a:cs typeface="Arial" panose="020B0604020202020204" pitchFamily="34" charset="0"/>
              </a:rPr>
              <a:t>the</a:t>
            </a:r>
            <a:r>
              <a:rPr lang="es-CO" sz="1600" dirty="0">
                <a:solidFill>
                  <a:schemeClr val="bg2">
                    <a:lumMod val="25000"/>
                  </a:schemeClr>
                </a:solidFill>
                <a:latin typeface="Arial" panose="020B0604020202020204" pitchFamily="34" charset="0"/>
                <a:cs typeface="Arial" panose="020B0604020202020204" pitchFamily="34" charset="0"/>
              </a:rPr>
              <a:t> </a:t>
            </a:r>
            <a:r>
              <a:rPr lang="es-CO" sz="1600" dirty="0" err="1">
                <a:solidFill>
                  <a:schemeClr val="bg2">
                    <a:lumMod val="25000"/>
                  </a:schemeClr>
                </a:solidFill>
                <a:latin typeface="Arial" panose="020B0604020202020204" pitchFamily="34" charset="0"/>
                <a:cs typeface="Arial" panose="020B0604020202020204" pitchFamily="34" charset="0"/>
              </a:rPr>
              <a:t>body</a:t>
            </a:r>
            <a:r>
              <a:rPr lang="es-CO" sz="1600" dirty="0">
                <a:solidFill>
                  <a:schemeClr val="bg2">
                    <a:lumMod val="25000"/>
                  </a:schemeClr>
                </a:solidFill>
                <a:latin typeface="Arial" panose="020B0604020202020204" pitchFamily="34" charset="0"/>
                <a:cs typeface="Arial" panose="020B0604020202020204" pitchFamily="34" charset="0"/>
              </a:rPr>
              <a:t> </a:t>
            </a:r>
            <a:r>
              <a:rPr lang="es-CO" sz="1600" dirty="0" err="1">
                <a:solidFill>
                  <a:schemeClr val="bg2">
                    <a:lumMod val="25000"/>
                  </a:schemeClr>
                </a:solidFill>
                <a:latin typeface="Arial" panose="020B0604020202020204" pitchFamily="34" charset="0"/>
                <a:cs typeface="Arial" panose="020B0604020202020204" pitchFamily="34" charset="0"/>
              </a:rPr>
              <a:t>is</a:t>
            </a:r>
            <a:r>
              <a:rPr lang="es-CO" sz="1600" dirty="0">
                <a:solidFill>
                  <a:schemeClr val="bg2">
                    <a:lumMod val="25000"/>
                  </a:schemeClr>
                </a:solidFill>
                <a:latin typeface="Arial" panose="020B0604020202020204" pitchFamily="34" charset="0"/>
                <a:cs typeface="Arial" panose="020B0604020202020204" pitchFamily="34" charset="0"/>
              </a:rPr>
              <a:t> </a:t>
            </a:r>
            <a:r>
              <a:rPr lang="es-CO" sz="1600" dirty="0" err="1">
                <a:solidFill>
                  <a:schemeClr val="bg2">
                    <a:lumMod val="25000"/>
                  </a:schemeClr>
                </a:solidFill>
                <a:latin typeface="Arial" panose="020B0604020202020204" pitchFamily="34" charset="0"/>
                <a:cs typeface="Arial" panose="020B0604020202020204" pitchFamily="34" charset="0"/>
              </a:rPr>
              <a:t>empty</a:t>
            </a:r>
            <a:r>
              <a:rPr lang="es-CO" sz="1600" dirty="0">
                <a:solidFill>
                  <a:schemeClr val="bg2">
                    <a:lumMod val="25000"/>
                  </a:schemeClr>
                </a:solidFill>
                <a:latin typeface="Arial" panose="020B0604020202020204" pitchFamily="34" charset="0"/>
                <a:cs typeface="Arial" panose="020B0604020202020204" pitchFamily="34" charset="0"/>
              </a:rPr>
              <a:t> </a:t>
            </a:r>
            <a:r>
              <a:rPr lang="es-CO" sz="1600" dirty="0" err="1">
                <a:solidFill>
                  <a:schemeClr val="bg2">
                    <a:lumMod val="25000"/>
                  </a:schemeClr>
                </a:solidFill>
                <a:latin typeface="Arial" panose="020B0604020202020204" pitchFamily="34" charset="0"/>
                <a:cs typeface="Arial" panose="020B0604020202020204" pitchFamily="34" charset="0"/>
              </a:rPr>
              <a:t>or</a:t>
            </a:r>
            <a:r>
              <a:rPr lang="es-CO" sz="1600" dirty="0">
                <a:solidFill>
                  <a:schemeClr val="bg2">
                    <a:lumMod val="25000"/>
                  </a:schemeClr>
                </a:solidFill>
                <a:latin typeface="Arial" panose="020B0604020202020204" pitchFamily="34" charset="0"/>
                <a:cs typeface="Arial" panose="020B0604020202020204" pitchFamily="34" charset="0"/>
              </a:rPr>
              <a:t> </a:t>
            </a:r>
            <a:r>
              <a:rPr lang="es-CO" sz="1600" dirty="0" err="1">
                <a:solidFill>
                  <a:schemeClr val="bg2">
                    <a:lumMod val="25000"/>
                  </a:schemeClr>
                </a:solidFill>
                <a:latin typeface="Arial" panose="020B0604020202020204" pitchFamily="34" charset="0"/>
                <a:cs typeface="Arial" panose="020B0604020202020204" pitchFamily="34" charset="0"/>
              </a:rPr>
              <a:t>contains</a:t>
            </a:r>
            <a:r>
              <a:rPr lang="es-CO" sz="1600" dirty="0">
                <a:solidFill>
                  <a:schemeClr val="bg2">
                    <a:lumMod val="25000"/>
                  </a:schemeClr>
                </a:solidFill>
                <a:latin typeface="Arial" panose="020B0604020202020204" pitchFamily="34" charset="0"/>
                <a:cs typeface="Arial" panose="020B0604020202020204" pitchFamily="34" charset="0"/>
              </a:rPr>
              <a:t> </a:t>
            </a:r>
            <a:r>
              <a:rPr lang="es-CO" sz="1600" dirty="0" err="1">
                <a:solidFill>
                  <a:schemeClr val="bg2">
                    <a:lumMod val="25000"/>
                  </a:schemeClr>
                </a:solidFill>
                <a:latin typeface="Arial" panose="020B0604020202020204" pitchFamily="34" charset="0"/>
                <a:cs typeface="Arial" panose="020B0604020202020204" pitchFamily="34" charset="0"/>
              </a:rPr>
              <a:t>only</a:t>
            </a:r>
            <a:r>
              <a:rPr lang="es-CO" sz="1600" dirty="0">
                <a:solidFill>
                  <a:schemeClr val="bg2">
                    <a:lumMod val="25000"/>
                  </a:schemeClr>
                </a:solidFill>
                <a:latin typeface="Arial" panose="020B0604020202020204" pitchFamily="34" charset="0"/>
                <a:cs typeface="Arial" panose="020B0604020202020204" pitchFamily="34" charset="0"/>
              </a:rPr>
              <a:t> a single </a:t>
            </a:r>
            <a:r>
              <a:rPr lang="es-CO" sz="1600" dirty="0" err="1">
                <a:solidFill>
                  <a:schemeClr val="bg2">
                    <a:lumMod val="25000"/>
                  </a:schemeClr>
                </a:solidFill>
                <a:latin typeface="Arial" panose="020B0604020202020204" pitchFamily="34" charset="0"/>
                <a:cs typeface="Arial" panose="020B0604020202020204" pitchFamily="34" charset="0"/>
              </a:rPr>
              <a:t>statement</a:t>
            </a:r>
            <a:r>
              <a:rPr lang="es-CO" sz="1600" dirty="0">
                <a:solidFill>
                  <a:schemeClr val="bg2">
                    <a:lumMod val="25000"/>
                  </a:schemeClr>
                </a:solidFill>
                <a:latin typeface="Arial" panose="020B0604020202020204" pitchFamily="34" charset="0"/>
                <a:cs typeface="Arial" panose="020B0604020202020204" pitchFamily="34" charset="0"/>
              </a:rPr>
              <a:t>.</a:t>
            </a:r>
          </a:p>
        </p:txBody>
      </p:sp>
      <p:sp>
        <p:nvSpPr>
          <p:cNvPr id="3" name="CuadroTexto 2">
            <a:extLst>
              <a:ext uri="{FF2B5EF4-FFF2-40B4-BE49-F238E27FC236}">
                <a16:creationId xmlns:a16="http://schemas.microsoft.com/office/drawing/2014/main" id="{49404661-13B5-449D-88AC-DF82E1594F4F}"/>
              </a:ext>
            </a:extLst>
          </p:cNvPr>
          <p:cNvSpPr txBox="1"/>
          <p:nvPr/>
        </p:nvSpPr>
        <p:spPr>
          <a:xfrm>
            <a:off x="778934" y="5853303"/>
            <a:ext cx="5204178" cy="369332"/>
          </a:xfrm>
          <a:prstGeom prst="rect">
            <a:avLst/>
          </a:prstGeom>
          <a:noFill/>
        </p:spPr>
        <p:txBody>
          <a:bodyPr wrap="square">
            <a:spAutoFit/>
          </a:bodyPr>
          <a:lstStyle/>
          <a:p>
            <a:r>
              <a:rPr lang="es-CO" dirty="0">
                <a:solidFill>
                  <a:schemeClr val="bg2">
                    <a:lumMod val="75000"/>
                  </a:schemeClr>
                </a:solidFill>
                <a:latin typeface="Arial" panose="020B0604020202020204" pitchFamily="34" charset="0"/>
                <a:cs typeface="Arial" panose="020B0604020202020204" pitchFamily="34" charset="0"/>
              </a:rPr>
              <a:t>https://google.github.io/styleguide/javaguide.html</a:t>
            </a:r>
          </a:p>
        </p:txBody>
      </p:sp>
      <p:pic>
        <p:nvPicPr>
          <p:cNvPr id="5" name="Imagen 4" descr="Interfaz de usuario gráfica, Texto, Aplicación, Correo electrónico&#10;&#10;Descripción generada automáticamente">
            <a:extLst>
              <a:ext uri="{FF2B5EF4-FFF2-40B4-BE49-F238E27FC236}">
                <a16:creationId xmlns:a16="http://schemas.microsoft.com/office/drawing/2014/main" id="{C8701144-10E5-4A66-BC97-9672471CEB7E}"/>
              </a:ext>
            </a:extLst>
          </p:cNvPr>
          <p:cNvPicPr>
            <a:picLocks noChangeAspect="1"/>
          </p:cNvPicPr>
          <p:nvPr/>
        </p:nvPicPr>
        <p:blipFill>
          <a:blip r:embed="rId2">
            <a:duotone>
              <a:schemeClr val="accent1">
                <a:shade val="45000"/>
                <a:satMod val="135000"/>
              </a:schemeClr>
              <a:prstClr val="white"/>
            </a:duotone>
          </a:blip>
          <a:stretch>
            <a:fillRect/>
          </a:stretch>
        </p:blipFill>
        <p:spPr>
          <a:xfrm>
            <a:off x="4388026" y="1250643"/>
            <a:ext cx="5619190" cy="3343935"/>
          </a:xfrm>
          <a:prstGeom prst="rect">
            <a:avLst/>
          </a:prstGeom>
        </p:spPr>
      </p:pic>
    </p:spTree>
    <p:extLst>
      <p:ext uri="{BB962C8B-B14F-4D97-AF65-F5344CB8AC3E}">
        <p14:creationId xmlns:p14="http://schemas.microsoft.com/office/powerpoint/2010/main" val="42096860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D8F6074-4531-4B18-A6E9-2B0B972F2A1B}"/>
              </a:ext>
            </a:extLst>
          </p:cNvPr>
          <p:cNvPicPr>
            <a:picLocks noChangeAspect="1"/>
          </p:cNvPicPr>
          <p:nvPr/>
        </p:nvPicPr>
        <p:blipFill>
          <a:blip r:embed="rId2"/>
          <a:stretch>
            <a:fillRect/>
          </a:stretch>
        </p:blipFill>
        <p:spPr>
          <a:xfrm>
            <a:off x="626639" y="450145"/>
            <a:ext cx="8914041" cy="4415366"/>
          </a:xfrm>
          <a:prstGeom prst="rect">
            <a:avLst/>
          </a:prstGeom>
        </p:spPr>
      </p:pic>
      <p:pic>
        <p:nvPicPr>
          <p:cNvPr id="3" name="Imagen 2" descr="Imagen que contiene persona, interior, hombre, gente&#10;&#10;Descripción generada automáticamente">
            <a:extLst>
              <a:ext uri="{FF2B5EF4-FFF2-40B4-BE49-F238E27FC236}">
                <a16:creationId xmlns:a16="http://schemas.microsoft.com/office/drawing/2014/main" id="{AB76E586-492A-4055-832B-A87851113C9A}"/>
              </a:ext>
            </a:extLst>
          </p:cNvPr>
          <p:cNvPicPr>
            <a:picLocks noChangeAspect="1"/>
          </p:cNvPicPr>
          <p:nvPr/>
        </p:nvPicPr>
        <p:blipFill>
          <a:blip r:embed="rId3">
            <a:duotone>
              <a:prstClr val="black"/>
              <a:srgbClr val="E83566">
                <a:tint val="45000"/>
                <a:satMod val="400000"/>
              </a:srgbClr>
            </a:duotone>
            <a:alphaModFix/>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7124177" y="2102933"/>
            <a:ext cx="4158075" cy="3118556"/>
          </a:xfrm>
          <a:prstGeom prst="rect">
            <a:avLst/>
          </a:prstGeom>
        </p:spPr>
      </p:pic>
      <p:sp>
        <p:nvSpPr>
          <p:cNvPr id="9" name="CuadroTexto 8">
            <a:extLst>
              <a:ext uri="{FF2B5EF4-FFF2-40B4-BE49-F238E27FC236}">
                <a16:creationId xmlns:a16="http://schemas.microsoft.com/office/drawing/2014/main" id="{A9C92050-138A-43BE-9ED9-E6D051FBDDE4}"/>
              </a:ext>
            </a:extLst>
          </p:cNvPr>
          <p:cNvSpPr txBox="1"/>
          <p:nvPr/>
        </p:nvSpPr>
        <p:spPr>
          <a:xfrm>
            <a:off x="762992" y="5036823"/>
            <a:ext cx="6096000" cy="369332"/>
          </a:xfrm>
          <a:prstGeom prst="rect">
            <a:avLst/>
          </a:prstGeom>
          <a:noFill/>
        </p:spPr>
        <p:txBody>
          <a:bodyPr wrap="square">
            <a:spAutoFit/>
          </a:bodyPr>
          <a:lstStyle/>
          <a:p>
            <a:r>
              <a:rPr lang="es-CO" dirty="0">
                <a:solidFill>
                  <a:schemeClr val="bg2">
                    <a:lumMod val="75000"/>
                  </a:schemeClr>
                </a:solidFill>
                <a:latin typeface="Arial" panose="020B0604020202020204" pitchFamily="34" charset="0"/>
                <a:cs typeface="Arial" panose="020B0604020202020204" pitchFamily="34" charset="0"/>
              </a:rPr>
              <a:t>https://airbnb.io/javascript/react/</a:t>
            </a:r>
          </a:p>
        </p:txBody>
      </p:sp>
      <p:sp>
        <p:nvSpPr>
          <p:cNvPr id="10" name="CuadroTexto 9">
            <a:extLst>
              <a:ext uri="{FF2B5EF4-FFF2-40B4-BE49-F238E27FC236}">
                <a16:creationId xmlns:a16="http://schemas.microsoft.com/office/drawing/2014/main" id="{142EAC86-5CB6-4A11-B6A4-F3F47366AB02}"/>
              </a:ext>
            </a:extLst>
          </p:cNvPr>
          <p:cNvSpPr txBox="1"/>
          <p:nvPr/>
        </p:nvSpPr>
        <p:spPr>
          <a:xfrm>
            <a:off x="762992" y="5698746"/>
            <a:ext cx="7257543" cy="707886"/>
          </a:xfrm>
          <a:prstGeom prst="rect">
            <a:avLst/>
          </a:prstGeom>
          <a:noFill/>
        </p:spPr>
        <p:txBody>
          <a:bodyPr wrap="square" rtlCol="0">
            <a:spAutoFit/>
          </a:bodyPr>
          <a:lstStyle/>
          <a:p>
            <a:r>
              <a:rPr lang="es-CO" sz="4000" dirty="0">
                <a:ln w="19050">
                  <a:solidFill>
                    <a:srgbClr val="E83566"/>
                  </a:solidFill>
                </a:ln>
                <a:noFill/>
                <a:latin typeface="Arial Black" panose="020B0A04020102020204" pitchFamily="34" charset="0"/>
                <a:cs typeface="Arial" panose="020B0604020202020204" pitchFamily="34" charset="0"/>
              </a:rPr>
              <a:t>Estilos de programación</a:t>
            </a:r>
          </a:p>
        </p:txBody>
      </p:sp>
    </p:spTree>
    <p:extLst>
      <p:ext uri="{BB962C8B-B14F-4D97-AF65-F5344CB8AC3E}">
        <p14:creationId xmlns:p14="http://schemas.microsoft.com/office/powerpoint/2010/main" val="1831044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0567EE8A-C3B4-490D-B6B1-E7EE50557660}"/>
              </a:ext>
            </a:extLst>
          </p:cNvPr>
          <p:cNvSpPr/>
          <p:nvPr/>
        </p:nvSpPr>
        <p:spPr>
          <a:xfrm>
            <a:off x="5288756" y="483711"/>
            <a:ext cx="5918827" cy="1015663"/>
          </a:xfrm>
          <a:prstGeom prst="rect">
            <a:avLst/>
          </a:prstGeom>
          <a:noFill/>
          <a:ln>
            <a:noFill/>
          </a:ln>
        </p:spPr>
        <p:txBody>
          <a:bodyPr wrap="square" lIns="91440" tIns="45720" rIns="91440" bIns="45720">
            <a:spAutoFit/>
          </a:bodyPr>
          <a:lstStyle/>
          <a:p>
            <a:pPr algn="ctr"/>
            <a:r>
              <a:rPr lang="es-ES"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Conclusiones</a:t>
            </a:r>
            <a:endParaRPr lang="es-ES" sz="6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lack" panose="020B0A04020102020204" pitchFamily="34" charset="0"/>
            </a:endParaRPr>
          </a:p>
        </p:txBody>
      </p:sp>
      <p:sp>
        <p:nvSpPr>
          <p:cNvPr id="3" name="CuadroTexto 2">
            <a:extLst>
              <a:ext uri="{FF2B5EF4-FFF2-40B4-BE49-F238E27FC236}">
                <a16:creationId xmlns:a16="http://schemas.microsoft.com/office/drawing/2014/main" id="{A94F0A18-2267-4F8C-A8B3-D8C10DE2BF37}"/>
              </a:ext>
            </a:extLst>
          </p:cNvPr>
          <p:cNvSpPr txBox="1"/>
          <p:nvPr/>
        </p:nvSpPr>
        <p:spPr>
          <a:xfrm>
            <a:off x="1648000" y="2168201"/>
            <a:ext cx="8094309" cy="646331"/>
          </a:xfrm>
          <a:prstGeom prst="rect">
            <a:avLst/>
          </a:prstGeom>
          <a:noFill/>
        </p:spPr>
        <p:txBody>
          <a:bodyPr wrap="square">
            <a:spAutoFit/>
          </a:bodyPr>
          <a:lstStyle/>
          <a:p>
            <a:r>
              <a:rPr lang="es-ES" dirty="0">
                <a:solidFill>
                  <a:schemeClr val="bg2">
                    <a:lumMod val="75000"/>
                  </a:schemeClr>
                </a:solidFill>
                <a:latin typeface="Arial" panose="020B0604020202020204" pitchFamily="34" charset="0"/>
                <a:cs typeface="Arial" panose="020B0604020202020204" pitchFamily="34" charset="0"/>
              </a:rPr>
              <a:t>No reinvente la rueda, las buenas prácticas hace rato existen y se deben usar.  En muchas empresas son obligatorias, por gestión de la calidad.</a:t>
            </a:r>
            <a:endParaRPr lang="es-ES"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endParaRPr>
          </a:p>
        </p:txBody>
      </p:sp>
      <p:pic>
        <p:nvPicPr>
          <p:cNvPr id="4" name="Imagen 3">
            <a:extLst>
              <a:ext uri="{FF2B5EF4-FFF2-40B4-BE49-F238E27FC236}">
                <a16:creationId xmlns:a16="http://schemas.microsoft.com/office/drawing/2014/main" id="{46CE4D6F-67BB-49D9-BA9B-1CDC62C5E886}"/>
              </a:ext>
            </a:extLst>
          </p:cNvPr>
          <p:cNvPicPr>
            <a:picLocks noChangeAspect="1"/>
          </p:cNvPicPr>
          <p:nvPr/>
        </p:nvPicPr>
        <p:blipFill>
          <a:blip r:embed="rId2"/>
          <a:stretch>
            <a:fillRect/>
          </a:stretch>
        </p:blipFill>
        <p:spPr>
          <a:xfrm>
            <a:off x="1361129" y="2251253"/>
            <a:ext cx="205029" cy="173485"/>
          </a:xfrm>
          <a:prstGeom prst="rect">
            <a:avLst/>
          </a:prstGeom>
        </p:spPr>
      </p:pic>
      <p:sp>
        <p:nvSpPr>
          <p:cNvPr id="5" name="CuadroTexto 4">
            <a:extLst>
              <a:ext uri="{FF2B5EF4-FFF2-40B4-BE49-F238E27FC236}">
                <a16:creationId xmlns:a16="http://schemas.microsoft.com/office/drawing/2014/main" id="{E4E85526-0A74-4A4B-B4D5-16AB0AB9D27D}"/>
              </a:ext>
            </a:extLst>
          </p:cNvPr>
          <p:cNvSpPr txBox="1"/>
          <p:nvPr/>
        </p:nvSpPr>
        <p:spPr>
          <a:xfrm>
            <a:off x="1648000" y="3088246"/>
            <a:ext cx="8094309" cy="369332"/>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En software siempre se aprende, aproveche el </a:t>
            </a:r>
            <a:r>
              <a:rPr lang="es-ES" dirty="0" err="1">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code</a:t>
            </a:r>
            <a:r>
              <a:rPr lang="es-ES"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 </a:t>
            </a:r>
            <a:r>
              <a:rPr lang="es-ES" dirty="0" err="1">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review</a:t>
            </a:r>
            <a:r>
              <a:rPr lang="es-ES"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a:t>
            </a:r>
          </a:p>
        </p:txBody>
      </p:sp>
      <p:pic>
        <p:nvPicPr>
          <p:cNvPr id="6" name="Imagen 5">
            <a:extLst>
              <a:ext uri="{FF2B5EF4-FFF2-40B4-BE49-F238E27FC236}">
                <a16:creationId xmlns:a16="http://schemas.microsoft.com/office/drawing/2014/main" id="{0141390E-1AB5-400E-8F0A-3BF3E7E351BC}"/>
              </a:ext>
            </a:extLst>
          </p:cNvPr>
          <p:cNvPicPr>
            <a:picLocks noChangeAspect="1"/>
          </p:cNvPicPr>
          <p:nvPr/>
        </p:nvPicPr>
        <p:blipFill>
          <a:blip r:embed="rId2"/>
          <a:stretch>
            <a:fillRect/>
          </a:stretch>
        </p:blipFill>
        <p:spPr>
          <a:xfrm>
            <a:off x="1361128" y="3211868"/>
            <a:ext cx="205029" cy="173485"/>
          </a:xfrm>
          <a:prstGeom prst="rect">
            <a:avLst/>
          </a:prstGeom>
        </p:spPr>
      </p:pic>
      <p:sp>
        <p:nvSpPr>
          <p:cNvPr id="7" name="CuadroTexto 6">
            <a:extLst>
              <a:ext uri="{FF2B5EF4-FFF2-40B4-BE49-F238E27FC236}">
                <a16:creationId xmlns:a16="http://schemas.microsoft.com/office/drawing/2014/main" id="{7B89D905-946F-40D8-B8DD-870F3D7585CD}"/>
              </a:ext>
            </a:extLst>
          </p:cNvPr>
          <p:cNvSpPr txBox="1"/>
          <p:nvPr/>
        </p:nvSpPr>
        <p:spPr>
          <a:xfrm>
            <a:off x="1636710" y="3824113"/>
            <a:ext cx="8094309" cy="369332"/>
          </a:xfrm>
          <a:prstGeom prst="rect">
            <a:avLst/>
          </a:prstGeom>
          <a:noFill/>
        </p:spPr>
        <p:txBody>
          <a:bodyPr wrap="square">
            <a:spAutoFit/>
          </a:bodyPr>
          <a:lstStyle/>
          <a:p>
            <a:r>
              <a:rPr lang="es-ES" dirty="0">
                <a:solidFill>
                  <a:schemeClr val="bg2">
                    <a:lumMod val="75000"/>
                  </a:schemeClr>
                </a:solidFill>
                <a:latin typeface="Arial" panose="020B0604020202020204" pitchFamily="34" charset="0"/>
                <a:cs typeface="Arial" panose="020B0604020202020204" pitchFamily="34" charset="0"/>
              </a:rPr>
              <a:t>El software se realiza en equipo, es importante tener buena </a:t>
            </a:r>
            <a:r>
              <a:rPr lang="es-ES" b="1" dirty="0">
                <a:solidFill>
                  <a:srgbClr val="5C739C"/>
                </a:solidFill>
                <a:latin typeface="Arial" panose="020B0604020202020204" pitchFamily="34" charset="0"/>
                <a:cs typeface="Arial" panose="020B0604020202020204" pitchFamily="34" charset="0"/>
              </a:rPr>
              <a:t>etiqueta digital</a:t>
            </a:r>
            <a:r>
              <a:rPr lang="es-ES" dirty="0">
                <a:solidFill>
                  <a:schemeClr val="bg2">
                    <a:lumMod val="75000"/>
                  </a:schemeClr>
                </a:solidFill>
                <a:latin typeface="Arial" panose="020B0604020202020204" pitchFamily="34" charset="0"/>
                <a:cs typeface="Arial" panose="020B0604020202020204" pitchFamily="34" charset="0"/>
              </a:rPr>
              <a:t>.</a:t>
            </a:r>
            <a:endParaRPr lang="es-ES"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endParaRPr>
          </a:p>
        </p:txBody>
      </p:sp>
      <p:pic>
        <p:nvPicPr>
          <p:cNvPr id="8" name="Imagen 7">
            <a:extLst>
              <a:ext uri="{FF2B5EF4-FFF2-40B4-BE49-F238E27FC236}">
                <a16:creationId xmlns:a16="http://schemas.microsoft.com/office/drawing/2014/main" id="{C2F2F6BC-CE60-4234-BB03-A7CE69FD01FA}"/>
              </a:ext>
            </a:extLst>
          </p:cNvPr>
          <p:cNvPicPr>
            <a:picLocks noChangeAspect="1"/>
          </p:cNvPicPr>
          <p:nvPr/>
        </p:nvPicPr>
        <p:blipFill>
          <a:blip r:embed="rId2"/>
          <a:stretch>
            <a:fillRect/>
          </a:stretch>
        </p:blipFill>
        <p:spPr>
          <a:xfrm>
            <a:off x="1349839" y="3907165"/>
            <a:ext cx="205029" cy="173485"/>
          </a:xfrm>
          <a:prstGeom prst="rect">
            <a:avLst/>
          </a:prstGeom>
        </p:spPr>
      </p:pic>
      <p:sp>
        <p:nvSpPr>
          <p:cNvPr id="9" name="CuadroTexto 8">
            <a:extLst>
              <a:ext uri="{FF2B5EF4-FFF2-40B4-BE49-F238E27FC236}">
                <a16:creationId xmlns:a16="http://schemas.microsoft.com/office/drawing/2014/main" id="{28606474-14A4-4F24-95DE-AAFF88C4B385}"/>
              </a:ext>
            </a:extLst>
          </p:cNvPr>
          <p:cNvSpPr txBox="1"/>
          <p:nvPr/>
        </p:nvSpPr>
        <p:spPr>
          <a:xfrm>
            <a:off x="1648000" y="4478448"/>
            <a:ext cx="8094309" cy="369332"/>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Las buenas prácticas se pueden automatizar.</a:t>
            </a:r>
          </a:p>
        </p:txBody>
      </p:sp>
      <p:pic>
        <p:nvPicPr>
          <p:cNvPr id="10" name="Imagen 9">
            <a:extLst>
              <a:ext uri="{FF2B5EF4-FFF2-40B4-BE49-F238E27FC236}">
                <a16:creationId xmlns:a16="http://schemas.microsoft.com/office/drawing/2014/main" id="{64321705-43B4-429F-90E1-8E446E834835}"/>
              </a:ext>
            </a:extLst>
          </p:cNvPr>
          <p:cNvPicPr>
            <a:picLocks noChangeAspect="1"/>
          </p:cNvPicPr>
          <p:nvPr/>
        </p:nvPicPr>
        <p:blipFill>
          <a:blip r:embed="rId2"/>
          <a:stretch>
            <a:fillRect/>
          </a:stretch>
        </p:blipFill>
        <p:spPr>
          <a:xfrm>
            <a:off x="1361128" y="4590781"/>
            <a:ext cx="205029" cy="173485"/>
          </a:xfrm>
          <a:prstGeom prst="rect">
            <a:avLst/>
          </a:prstGeom>
        </p:spPr>
      </p:pic>
      <p:sp>
        <p:nvSpPr>
          <p:cNvPr id="11" name="CuadroTexto 10">
            <a:extLst>
              <a:ext uri="{FF2B5EF4-FFF2-40B4-BE49-F238E27FC236}">
                <a16:creationId xmlns:a16="http://schemas.microsoft.com/office/drawing/2014/main" id="{A4C8BB9F-B81F-4554-8266-351DF59535AC}"/>
              </a:ext>
            </a:extLst>
          </p:cNvPr>
          <p:cNvSpPr txBox="1"/>
          <p:nvPr/>
        </p:nvSpPr>
        <p:spPr>
          <a:xfrm>
            <a:off x="1648000" y="5173245"/>
            <a:ext cx="8094309" cy="369332"/>
          </a:xfrm>
          <a:prstGeom prst="rect">
            <a:avLst/>
          </a:prstGeom>
          <a:noFill/>
        </p:spPr>
        <p:txBody>
          <a:bodyPr wrap="square">
            <a:spAutoFit/>
          </a:bodyPr>
          <a:lstStyle/>
          <a:p>
            <a:r>
              <a:rPr lang="es-ES"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rPr>
              <a:t>Siempre haga las cosas bien.</a:t>
            </a:r>
          </a:p>
        </p:txBody>
      </p:sp>
      <p:pic>
        <p:nvPicPr>
          <p:cNvPr id="12" name="Imagen 11">
            <a:extLst>
              <a:ext uri="{FF2B5EF4-FFF2-40B4-BE49-F238E27FC236}">
                <a16:creationId xmlns:a16="http://schemas.microsoft.com/office/drawing/2014/main" id="{FEBBC5F9-C849-4841-9324-369D29F32784}"/>
              </a:ext>
            </a:extLst>
          </p:cNvPr>
          <p:cNvPicPr>
            <a:picLocks noChangeAspect="1"/>
          </p:cNvPicPr>
          <p:nvPr/>
        </p:nvPicPr>
        <p:blipFill>
          <a:blip r:embed="rId2"/>
          <a:stretch>
            <a:fillRect/>
          </a:stretch>
        </p:blipFill>
        <p:spPr>
          <a:xfrm>
            <a:off x="1361129" y="5256297"/>
            <a:ext cx="205029" cy="173485"/>
          </a:xfrm>
          <a:prstGeom prst="rect">
            <a:avLst/>
          </a:prstGeom>
        </p:spPr>
      </p:pic>
    </p:spTree>
    <p:extLst>
      <p:ext uri="{BB962C8B-B14F-4D97-AF65-F5344CB8AC3E}">
        <p14:creationId xmlns:p14="http://schemas.microsoft.com/office/powerpoint/2010/main" val="629164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C56FC406-BA5D-CB4E-8D1C-EEA4A245E74A}"/>
              </a:ext>
            </a:extLst>
          </p:cNvPr>
          <p:cNvPicPr>
            <a:picLocks noChangeAspect="1"/>
          </p:cNvPicPr>
          <p:nvPr/>
        </p:nvPicPr>
        <p:blipFill>
          <a:blip r:embed="rId2"/>
          <a:stretch>
            <a:fillRect/>
          </a:stretch>
        </p:blipFill>
        <p:spPr>
          <a:xfrm>
            <a:off x="0" y="8306"/>
            <a:ext cx="12192000" cy="6841388"/>
          </a:xfrm>
          <a:prstGeom prst="rect">
            <a:avLst/>
          </a:prstGeom>
        </p:spPr>
      </p:pic>
    </p:spTree>
    <p:extLst>
      <p:ext uri="{BB962C8B-B14F-4D97-AF65-F5344CB8AC3E}">
        <p14:creationId xmlns:p14="http://schemas.microsoft.com/office/powerpoint/2010/main" val="4076813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descr="Un hombre con traje y sombrero&#10;&#10;Descripción generada automáticamente">
            <a:extLst>
              <a:ext uri="{FF2B5EF4-FFF2-40B4-BE49-F238E27FC236}">
                <a16:creationId xmlns:a16="http://schemas.microsoft.com/office/drawing/2014/main" id="{D1E583EC-DC1A-4217-B535-2D6AD2AEF4F5}"/>
              </a:ext>
            </a:extLst>
          </p:cNvPr>
          <p:cNvPicPr>
            <a:picLocks noChangeAspect="1"/>
          </p:cNvPicPr>
          <p:nvPr/>
        </p:nvPicPr>
        <p:blipFill>
          <a:blip r:embed="rId2">
            <a:duotone>
              <a:prstClr val="black"/>
              <a:srgbClr val="E83566">
                <a:tint val="45000"/>
                <a:satMod val="400000"/>
              </a:srgbClr>
            </a:duotone>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7620000" y="0"/>
            <a:ext cx="4572000" cy="6858000"/>
          </a:xfrm>
          <a:prstGeom prst="rect">
            <a:avLst/>
          </a:prstGeom>
        </p:spPr>
      </p:pic>
      <p:sp>
        <p:nvSpPr>
          <p:cNvPr id="3" name="CuadroTexto 2">
            <a:extLst>
              <a:ext uri="{FF2B5EF4-FFF2-40B4-BE49-F238E27FC236}">
                <a16:creationId xmlns:a16="http://schemas.microsoft.com/office/drawing/2014/main" id="{EB1C107E-8BC8-C84A-9BC7-C601F2221EE6}"/>
              </a:ext>
            </a:extLst>
          </p:cNvPr>
          <p:cNvSpPr txBox="1"/>
          <p:nvPr/>
        </p:nvSpPr>
        <p:spPr>
          <a:xfrm>
            <a:off x="349956" y="4888680"/>
            <a:ext cx="11842044" cy="2215991"/>
          </a:xfrm>
          <a:prstGeom prst="rect">
            <a:avLst/>
          </a:prstGeom>
          <a:noFill/>
        </p:spPr>
        <p:txBody>
          <a:bodyPr wrap="square" rtlCol="0">
            <a:spAutoFit/>
          </a:bodyPr>
          <a:lstStyle/>
          <a:p>
            <a:r>
              <a:rPr lang="es-CO" sz="13800" b="1" dirty="0">
                <a:ln w="19050">
                  <a:solidFill>
                    <a:srgbClr val="5C739C"/>
                  </a:solidFill>
                </a:ln>
                <a:noFill/>
                <a:latin typeface="Arial" panose="020B0604020202020204" pitchFamily="34" charset="0"/>
                <a:cs typeface="Arial" panose="020B0604020202020204" pitchFamily="34" charset="0"/>
              </a:rPr>
              <a:t>Antecedentes</a:t>
            </a:r>
          </a:p>
        </p:txBody>
      </p:sp>
      <p:sp>
        <p:nvSpPr>
          <p:cNvPr id="18" name="CuadroTexto 17">
            <a:extLst>
              <a:ext uri="{FF2B5EF4-FFF2-40B4-BE49-F238E27FC236}">
                <a16:creationId xmlns:a16="http://schemas.microsoft.com/office/drawing/2014/main" id="{DE282F68-0491-4F42-8DAA-6543629CC38B}"/>
              </a:ext>
            </a:extLst>
          </p:cNvPr>
          <p:cNvSpPr txBox="1"/>
          <p:nvPr/>
        </p:nvSpPr>
        <p:spPr>
          <a:xfrm>
            <a:off x="1211536" y="1746197"/>
            <a:ext cx="8259842" cy="3139321"/>
          </a:xfrm>
          <a:prstGeom prst="rect">
            <a:avLst/>
          </a:prstGeom>
          <a:noFill/>
        </p:spPr>
        <p:txBody>
          <a:bodyPr wrap="square">
            <a:spAutoFit/>
          </a:bodyPr>
          <a:lstStyle/>
          <a:p>
            <a:r>
              <a:rPr lang="es-ES" sz="1800" dirty="0">
                <a:solidFill>
                  <a:schemeClr val="tx1">
                    <a:lumMod val="75000"/>
                    <a:lumOff val="25000"/>
                  </a:schemeClr>
                </a:solidFill>
                <a:latin typeface="Arial" panose="020B0604020202020204" pitchFamily="34" charset="0"/>
                <a:ea typeface="Cambria Math" panose="02040503050406030204" pitchFamily="18" charset="0"/>
                <a:cs typeface="Arial" panose="020B0604020202020204" pitchFamily="34" charset="0"/>
              </a:rPr>
              <a:t>Cualquiera puede hacer software</a:t>
            </a:r>
          </a:p>
          <a:p>
            <a:endParaRPr lang="es-ES" dirty="0">
              <a:solidFill>
                <a:schemeClr val="tx1">
                  <a:lumMod val="75000"/>
                  <a:lumOff val="25000"/>
                </a:schemeClr>
              </a:solidFill>
              <a:latin typeface="Arial" panose="020B0604020202020204" pitchFamily="34" charset="0"/>
              <a:ea typeface="Cambria Math" panose="02040503050406030204" pitchFamily="18" charset="0"/>
              <a:cs typeface="Arial" panose="020B0604020202020204" pitchFamily="34" charset="0"/>
            </a:endParaRPr>
          </a:p>
          <a:p>
            <a:r>
              <a:rPr lang="es-ES" sz="1800" dirty="0">
                <a:solidFill>
                  <a:schemeClr val="tx1">
                    <a:lumMod val="75000"/>
                    <a:lumOff val="25000"/>
                  </a:schemeClr>
                </a:solidFill>
                <a:latin typeface="Arial" panose="020B0604020202020204" pitchFamily="34" charset="0"/>
                <a:ea typeface="Cambria Math" panose="02040503050406030204" pitchFamily="18" charset="0"/>
                <a:cs typeface="Arial" panose="020B0604020202020204" pitchFamily="34" charset="0"/>
              </a:rPr>
              <a:t>El software que funciona es la principal medida del progreso</a:t>
            </a:r>
          </a:p>
          <a:p>
            <a:endParaRPr lang="es-ES" dirty="0">
              <a:solidFill>
                <a:schemeClr val="tx1">
                  <a:lumMod val="75000"/>
                  <a:lumOff val="25000"/>
                </a:schemeClr>
              </a:solidFill>
              <a:latin typeface="Arial" panose="020B0604020202020204" pitchFamily="34" charset="0"/>
              <a:ea typeface="Cambria Math" panose="02040503050406030204" pitchFamily="18" charset="0"/>
              <a:cs typeface="Arial" panose="020B0604020202020204" pitchFamily="34" charset="0"/>
            </a:endParaRPr>
          </a:p>
          <a:p>
            <a:r>
              <a:rPr lang="es-ES" sz="1800" dirty="0">
                <a:solidFill>
                  <a:schemeClr val="tx1">
                    <a:lumMod val="75000"/>
                    <a:lumOff val="25000"/>
                  </a:schemeClr>
                </a:solidFill>
                <a:latin typeface="Arial" panose="020B0604020202020204" pitchFamily="34" charset="0"/>
                <a:ea typeface="Cambria Math" panose="02040503050406030204" pitchFamily="18" charset="0"/>
                <a:cs typeface="Arial" panose="020B0604020202020204" pitchFamily="34" charset="0"/>
              </a:rPr>
              <a:t>Si funciona no lo toques</a:t>
            </a:r>
          </a:p>
          <a:p>
            <a:endParaRPr lang="es-ES" dirty="0">
              <a:solidFill>
                <a:schemeClr val="tx1">
                  <a:lumMod val="75000"/>
                  <a:lumOff val="25000"/>
                </a:schemeClr>
              </a:solidFill>
              <a:latin typeface="Arial" panose="020B0604020202020204" pitchFamily="34" charset="0"/>
              <a:ea typeface="Cambria Math" panose="02040503050406030204" pitchFamily="18" charset="0"/>
              <a:cs typeface="Arial" panose="020B0604020202020204" pitchFamily="34" charset="0"/>
            </a:endParaRPr>
          </a:p>
          <a:p>
            <a:r>
              <a:rPr lang="es-ES" sz="1800" dirty="0">
                <a:solidFill>
                  <a:schemeClr val="tx1">
                    <a:lumMod val="75000"/>
                    <a:lumOff val="25000"/>
                  </a:schemeClr>
                </a:solidFill>
                <a:latin typeface="Arial" panose="020B0604020202020204" pitchFamily="34" charset="0"/>
                <a:ea typeface="Cambria Math" panose="02040503050406030204" pitchFamily="18" charset="0"/>
                <a:cs typeface="Arial" panose="020B0604020202020204" pitchFamily="34" charset="0"/>
              </a:rPr>
              <a:t>Nuestra principal prioridad es satisfacer al cliente</a:t>
            </a:r>
          </a:p>
          <a:p>
            <a:endParaRPr lang="es-ES" dirty="0">
              <a:solidFill>
                <a:schemeClr val="tx1">
                  <a:lumMod val="75000"/>
                  <a:lumOff val="25000"/>
                </a:schemeClr>
              </a:solidFill>
              <a:latin typeface="Arial" panose="020B0604020202020204" pitchFamily="34" charset="0"/>
              <a:ea typeface="Cambria Math" panose="02040503050406030204" pitchFamily="18" charset="0"/>
              <a:cs typeface="Arial" panose="020B0604020202020204" pitchFamily="34" charset="0"/>
            </a:endParaRPr>
          </a:p>
          <a:p>
            <a:r>
              <a:rPr lang="es-ES" sz="1800" dirty="0">
                <a:solidFill>
                  <a:schemeClr val="tx1">
                    <a:lumMod val="75000"/>
                    <a:lumOff val="25000"/>
                  </a:schemeClr>
                </a:solidFill>
                <a:latin typeface="Arial" panose="020B0604020202020204" pitchFamily="34" charset="0"/>
                <a:ea typeface="Cambria Math" panose="02040503050406030204" pitchFamily="18" charset="0"/>
                <a:cs typeface="Arial" panose="020B0604020202020204" pitchFamily="34" charset="0"/>
              </a:rPr>
              <a:t>Algunas empresas exigen certificados de calidad</a:t>
            </a:r>
          </a:p>
          <a:p>
            <a:endParaRPr lang="es-ES" dirty="0">
              <a:solidFill>
                <a:schemeClr val="tx1">
                  <a:lumMod val="75000"/>
                  <a:lumOff val="25000"/>
                </a:schemeClr>
              </a:solidFill>
              <a:latin typeface="Arial" panose="020B0604020202020204" pitchFamily="34" charset="0"/>
              <a:ea typeface="Cambria Math" panose="02040503050406030204" pitchFamily="18" charset="0"/>
              <a:cs typeface="Arial" panose="020B0604020202020204" pitchFamily="34" charset="0"/>
            </a:endParaRPr>
          </a:p>
          <a:p>
            <a:r>
              <a:rPr lang="es-ES" sz="1800" dirty="0">
                <a:solidFill>
                  <a:schemeClr val="tx1">
                    <a:lumMod val="75000"/>
                    <a:lumOff val="25000"/>
                  </a:schemeClr>
                </a:solidFill>
                <a:latin typeface="Arial" panose="020B0604020202020204" pitchFamily="34" charset="0"/>
                <a:ea typeface="Cambria Math" panose="02040503050406030204" pitchFamily="18" charset="0"/>
                <a:cs typeface="Arial" panose="020B0604020202020204" pitchFamily="34" charset="0"/>
              </a:rPr>
              <a:t>Pocos desarrolladores comprenden el 50% de las herramientas que usan</a:t>
            </a:r>
            <a:endParaRPr lang="es-CO" sz="1800" dirty="0">
              <a:solidFill>
                <a:schemeClr val="tx1">
                  <a:lumMod val="75000"/>
                  <a:lumOff val="25000"/>
                </a:schemeClr>
              </a:solidFill>
              <a:latin typeface="Arial" panose="020B0604020202020204" pitchFamily="34" charset="0"/>
              <a:ea typeface="Cambria Math" panose="02040503050406030204" pitchFamily="18" charset="0"/>
              <a:cs typeface="Arial" panose="020B0604020202020204" pitchFamily="34" charset="0"/>
            </a:endParaRPr>
          </a:p>
        </p:txBody>
      </p:sp>
      <p:pic>
        <p:nvPicPr>
          <p:cNvPr id="19" name="Imagen 18">
            <a:extLst>
              <a:ext uri="{FF2B5EF4-FFF2-40B4-BE49-F238E27FC236}">
                <a16:creationId xmlns:a16="http://schemas.microsoft.com/office/drawing/2014/main" id="{D137570A-E0C6-4ADB-BEC0-384E8C123FFB}"/>
              </a:ext>
            </a:extLst>
          </p:cNvPr>
          <p:cNvPicPr>
            <a:picLocks noChangeAspect="1"/>
          </p:cNvPicPr>
          <p:nvPr/>
        </p:nvPicPr>
        <p:blipFill>
          <a:blip r:embed="rId4"/>
          <a:stretch>
            <a:fillRect/>
          </a:stretch>
        </p:blipFill>
        <p:spPr>
          <a:xfrm>
            <a:off x="912572" y="1882577"/>
            <a:ext cx="205029" cy="173485"/>
          </a:xfrm>
          <a:prstGeom prst="rect">
            <a:avLst/>
          </a:prstGeom>
        </p:spPr>
      </p:pic>
      <p:pic>
        <p:nvPicPr>
          <p:cNvPr id="20" name="Imagen 19">
            <a:extLst>
              <a:ext uri="{FF2B5EF4-FFF2-40B4-BE49-F238E27FC236}">
                <a16:creationId xmlns:a16="http://schemas.microsoft.com/office/drawing/2014/main" id="{0633A5D9-F530-42EA-9762-A28F003B6898}"/>
              </a:ext>
            </a:extLst>
          </p:cNvPr>
          <p:cNvPicPr>
            <a:picLocks noChangeAspect="1"/>
          </p:cNvPicPr>
          <p:nvPr/>
        </p:nvPicPr>
        <p:blipFill>
          <a:blip r:embed="rId5"/>
          <a:stretch>
            <a:fillRect/>
          </a:stretch>
        </p:blipFill>
        <p:spPr>
          <a:xfrm rot="16200000">
            <a:off x="11565370" y="4802555"/>
            <a:ext cx="571500" cy="152400"/>
          </a:xfrm>
          <a:prstGeom prst="rect">
            <a:avLst/>
          </a:prstGeom>
        </p:spPr>
      </p:pic>
      <p:pic>
        <p:nvPicPr>
          <p:cNvPr id="21" name="Imagen 20">
            <a:extLst>
              <a:ext uri="{FF2B5EF4-FFF2-40B4-BE49-F238E27FC236}">
                <a16:creationId xmlns:a16="http://schemas.microsoft.com/office/drawing/2014/main" id="{3D4928AC-5ECD-4AF4-AC17-E4B2BFDC81D0}"/>
              </a:ext>
            </a:extLst>
          </p:cNvPr>
          <p:cNvPicPr>
            <a:picLocks noChangeAspect="1"/>
          </p:cNvPicPr>
          <p:nvPr/>
        </p:nvPicPr>
        <p:blipFill>
          <a:blip r:embed="rId4"/>
          <a:stretch>
            <a:fillRect/>
          </a:stretch>
        </p:blipFill>
        <p:spPr>
          <a:xfrm>
            <a:off x="912572" y="2380176"/>
            <a:ext cx="205029" cy="173485"/>
          </a:xfrm>
          <a:prstGeom prst="rect">
            <a:avLst/>
          </a:prstGeom>
        </p:spPr>
      </p:pic>
      <p:pic>
        <p:nvPicPr>
          <p:cNvPr id="22" name="Imagen 21">
            <a:extLst>
              <a:ext uri="{FF2B5EF4-FFF2-40B4-BE49-F238E27FC236}">
                <a16:creationId xmlns:a16="http://schemas.microsoft.com/office/drawing/2014/main" id="{C696F276-DBEF-4357-AE27-E8297C6D8758}"/>
              </a:ext>
            </a:extLst>
          </p:cNvPr>
          <p:cNvPicPr>
            <a:picLocks noChangeAspect="1"/>
          </p:cNvPicPr>
          <p:nvPr/>
        </p:nvPicPr>
        <p:blipFill>
          <a:blip r:embed="rId4"/>
          <a:stretch>
            <a:fillRect/>
          </a:stretch>
        </p:blipFill>
        <p:spPr>
          <a:xfrm>
            <a:off x="923861" y="2952055"/>
            <a:ext cx="205029" cy="173485"/>
          </a:xfrm>
          <a:prstGeom prst="rect">
            <a:avLst/>
          </a:prstGeom>
        </p:spPr>
      </p:pic>
      <p:pic>
        <p:nvPicPr>
          <p:cNvPr id="23" name="Imagen 22">
            <a:extLst>
              <a:ext uri="{FF2B5EF4-FFF2-40B4-BE49-F238E27FC236}">
                <a16:creationId xmlns:a16="http://schemas.microsoft.com/office/drawing/2014/main" id="{29CCD1E2-1BD8-48A3-95B3-3A8CD3FB9247}"/>
              </a:ext>
            </a:extLst>
          </p:cNvPr>
          <p:cNvPicPr>
            <a:picLocks noChangeAspect="1"/>
          </p:cNvPicPr>
          <p:nvPr/>
        </p:nvPicPr>
        <p:blipFill>
          <a:blip r:embed="rId4"/>
          <a:stretch>
            <a:fillRect/>
          </a:stretch>
        </p:blipFill>
        <p:spPr>
          <a:xfrm>
            <a:off x="923861" y="3488585"/>
            <a:ext cx="205029" cy="173485"/>
          </a:xfrm>
          <a:prstGeom prst="rect">
            <a:avLst/>
          </a:prstGeom>
        </p:spPr>
      </p:pic>
      <p:pic>
        <p:nvPicPr>
          <p:cNvPr id="24" name="Imagen 23">
            <a:extLst>
              <a:ext uri="{FF2B5EF4-FFF2-40B4-BE49-F238E27FC236}">
                <a16:creationId xmlns:a16="http://schemas.microsoft.com/office/drawing/2014/main" id="{8D15C3BB-5608-4621-99C5-E5F0A29C09B4}"/>
              </a:ext>
            </a:extLst>
          </p:cNvPr>
          <p:cNvPicPr>
            <a:picLocks noChangeAspect="1"/>
          </p:cNvPicPr>
          <p:nvPr/>
        </p:nvPicPr>
        <p:blipFill>
          <a:blip r:embed="rId4"/>
          <a:stretch>
            <a:fillRect/>
          </a:stretch>
        </p:blipFill>
        <p:spPr>
          <a:xfrm>
            <a:off x="923861" y="4044111"/>
            <a:ext cx="205029" cy="173485"/>
          </a:xfrm>
          <a:prstGeom prst="rect">
            <a:avLst/>
          </a:prstGeom>
        </p:spPr>
      </p:pic>
      <p:pic>
        <p:nvPicPr>
          <p:cNvPr id="25" name="Imagen 24">
            <a:extLst>
              <a:ext uri="{FF2B5EF4-FFF2-40B4-BE49-F238E27FC236}">
                <a16:creationId xmlns:a16="http://schemas.microsoft.com/office/drawing/2014/main" id="{A201ADD0-FB63-4ADE-A5C9-1769D110F79A}"/>
              </a:ext>
            </a:extLst>
          </p:cNvPr>
          <p:cNvPicPr>
            <a:picLocks noChangeAspect="1"/>
          </p:cNvPicPr>
          <p:nvPr/>
        </p:nvPicPr>
        <p:blipFill>
          <a:blip r:embed="rId4"/>
          <a:stretch>
            <a:fillRect/>
          </a:stretch>
        </p:blipFill>
        <p:spPr>
          <a:xfrm>
            <a:off x="923861" y="4593005"/>
            <a:ext cx="205029" cy="173485"/>
          </a:xfrm>
          <a:prstGeom prst="rect">
            <a:avLst/>
          </a:prstGeom>
        </p:spPr>
      </p:pic>
      <p:pic>
        <p:nvPicPr>
          <p:cNvPr id="27" name="Imagen 26" descr="Una señal de alto&#10;&#10;Descripción generada automáticamente con confianza baja">
            <a:extLst>
              <a:ext uri="{FF2B5EF4-FFF2-40B4-BE49-F238E27FC236}">
                <a16:creationId xmlns:a16="http://schemas.microsoft.com/office/drawing/2014/main" id="{2F6EE470-1CCC-4DA5-8D87-C5803F7059F0}"/>
              </a:ext>
            </a:extLst>
          </p:cNvPr>
          <p:cNvPicPr>
            <a:picLocks noChangeAspect="1"/>
          </p:cNvPicPr>
          <p:nvPr/>
        </p:nvPicPr>
        <p:blipFill rotWithShape="1">
          <a:blip r:embed="rId6">
            <a:duotone>
              <a:schemeClr val="bg2">
                <a:shade val="45000"/>
                <a:satMod val="135000"/>
              </a:schemeClr>
              <a:prstClr val="white"/>
            </a:duotone>
          </a:blip>
          <a:srcRect l="12496" r="12742"/>
          <a:stretch/>
        </p:blipFill>
        <p:spPr>
          <a:xfrm rot="16200000">
            <a:off x="10617345" y="3443455"/>
            <a:ext cx="2076822" cy="1072489"/>
          </a:xfrm>
          <a:prstGeom prst="rect">
            <a:avLst/>
          </a:prstGeom>
        </p:spPr>
      </p:pic>
    </p:spTree>
    <p:extLst>
      <p:ext uri="{BB962C8B-B14F-4D97-AF65-F5344CB8AC3E}">
        <p14:creationId xmlns:p14="http://schemas.microsoft.com/office/powerpoint/2010/main" val="2513493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A5651993-0C9F-4AF8-8647-A1CAABA31D38}"/>
              </a:ext>
            </a:extLst>
          </p:cNvPr>
          <p:cNvSpPr/>
          <p:nvPr/>
        </p:nvSpPr>
        <p:spPr>
          <a:xfrm>
            <a:off x="0" y="0"/>
            <a:ext cx="3668889" cy="1490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5" name="Gráfico 14">
            <a:extLst>
              <a:ext uri="{FF2B5EF4-FFF2-40B4-BE49-F238E27FC236}">
                <a16:creationId xmlns:a16="http://schemas.microsoft.com/office/drawing/2014/main" id="{E8545621-DD12-4BD3-A9D4-22FC400D356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1444" y="558746"/>
            <a:ext cx="10896600" cy="5457825"/>
          </a:xfrm>
          <a:prstGeom prst="rect">
            <a:avLst/>
          </a:prstGeom>
        </p:spPr>
      </p:pic>
      <p:pic>
        <p:nvPicPr>
          <p:cNvPr id="3" name="Imagen 2">
            <a:extLst>
              <a:ext uri="{FF2B5EF4-FFF2-40B4-BE49-F238E27FC236}">
                <a16:creationId xmlns:a16="http://schemas.microsoft.com/office/drawing/2014/main" id="{E20F7241-857B-DE46-B3E2-EE0DFE01E99C}"/>
              </a:ext>
            </a:extLst>
          </p:cNvPr>
          <p:cNvPicPr>
            <a:picLocks noChangeAspect="1"/>
          </p:cNvPicPr>
          <p:nvPr/>
        </p:nvPicPr>
        <p:blipFill>
          <a:blip r:embed="rId4"/>
          <a:stretch>
            <a:fillRect/>
          </a:stretch>
        </p:blipFill>
        <p:spPr>
          <a:xfrm>
            <a:off x="4311994" y="562773"/>
            <a:ext cx="205029" cy="173485"/>
          </a:xfrm>
          <a:prstGeom prst="rect">
            <a:avLst/>
          </a:prstGeom>
        </p:spPr>
      </p:pic>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5"/>
          <a:stretch>
            <a:fillRect/>
          </a:stretch>
        </p:blipFill>
        <p:spPr>
          <a:xfrm>
            <a:off x="691444" y="841429"/>
            <a:ext cx="571500" cy="152400"/>
          </a:xfrm>
          <a:prstGeom prst="rect">
            <a:avLst/>
          </a:prstGeom>
        </p:spPr>
      </p:pic>
      <p:sp>
        <p:nvSpPr>
          <p:cNvPr id="18" name="CuadroTexto 17">
            <a:extLst>
              <a:ext uri="{FF2B5EF4-FFF2-40B4-BE49-F238E27FC236}">
                <a16:creationId xmlns:a16="http://schemas.microsoft.com/office/drawing/2014/main" id="{C2A787EE-328E-4B5D-89D1-A0EE2056EAE1}"/>
              </a:ext>
            </a:extLst>
          </p:cNvPr>
          <p:cNvSpPr txBox="1"/>
          <p:nvPr/>
        </p:nvSpPr>
        <p:spPr>
          <a:xfrm>
            <a:off x="4540278" y="448689"/>
            <a:ext cx="5450389" cy="646331"/>
          </a:xfrm>
          <a:prstGeom prst="rect">
            <a:avLst/>
          </a:prstGeom>
          <a:noFill/>
        </p:spPr>
        <p:txBody>
          <a:bodyPr wrap="square">
            <a:spAutoFit/>
          </a:bodyPr>
          <a:lstStyle/>
          <a:p>
            <a:r>
              <a:rPr lang="es-CO" dirty="0">
                <a:latin typeface="Arial" panose="020B0604020202020204" pitchFamily="34" charset="0"/>
                <a:cs typeface="Arial" panose="020B0604020202020204" pitchFamily="34" charset="0"/>
              </a:rPr>
              <a:t>Boeing 737 MAX </a:t>
            </a:r>
            <a:r>
              <a:rPr lang="es-CO" dirty="0" err="1">
                <a:latin typeface="Arial" panose="020B0604020202020204" pitchFamily="34" charset="0"/>
                <a:cs typeface="Arial" panose="020B0604020202020204" pitchFamily="34" charset="0"/>
              </a:rPr>
              <a:t>aircraft</a:t>
            </a:r>
            <a:r>
              <a:rPr lang="es-CO" dirty="0">
                <a:latin typeface="Arial" panose="020B0604020202020204" pitchFamily="34" charset="0"/>
                <a:cs typeface="Arial" panose="020B0604020202020204" pitchFamily="34" charset="0"/>
              </a:rPr>
              <a:t> </a:t>
            </a:r>
            <a:r>
              <a:rPr lang="es-CO" dirty="0" err="1">
                <a:latin typeface="Arial" panose="020B0604020202020204" pitchFamily="34" charset="0"/>
                <a:cs typeface="Arial" panose="020B0604020202020204" pitchFamily="34" charset="0"/>
              </a:rPr>
              <a:t>parked</a:t>
            </a:r>
            <a:r>
              <a:rPr lang="es-CO" dirty="0">
                <a:latin typeface="Arial" panose="020B0604020202020204" pitchFamily="34" charset="0"/>
                <a:cs typeface="Arial" panose="020B0604020202020204" pitchFamily="34" charset="0"/>
              </a:rPr>
              <a:t> in </a:t>
            </a:r>
            <a:r>
              <a:rPr lang="es-CO" dirty="0" err="1">
                <a:latin typeface="Arial" panose="020B0604020202020204" pitchFamily="34" charset="0"/>
                <a:cs typeface="Arial" panose="020B0604020202020204" pitchFamily="34" charset="0"/>
              </a:rPr>
              <a:t>the</a:t>
            </a:r>
            <a:r>
              <a:rPr lang="es-CO" dirty="0">
                <a:latin typeface="Arial" panose="020B0604020202020204" pitchFamily="34" charset="0"/>
                <a:cs typeface="Arial" panose="020B0604020202020204" pitchFamily="34" charset="0"/>
              </a:rPr>
              <a:t> staff car </a:t>
            </a:r>
            <a:r>
              <a:rPr lang="es-CO" dirty="0" err="1">
                <a:latin typeface="Arial" panose="020B0604020202020204" pitchFamily="34" charset="0"/>
                <a:cs typeface="Arial" panose="020B0604020202020204" pitchFamily="34" charset="0"/>
              </a:rPr>
              <a:t>park</a:t>
            </a:r>
            <a:r>
              <a:rPr lang="es-CO" dirty="0">
                <a:latin typeface="Arial" panose="020B0604020202020204" pitchFamily="34" charset="0"/>
                <a:cs typeface="Arial" panose="020B0604020202020204" pitchFamily="34" charset="0"/>
              </a:rPr>
              <a:t> </a:t>
            </a:r>
            <a:r>
              <a:rPr lang="es-CO" dirty="0" err="1">
                <a:latin typeface="Arial" panose="020B0604020202020204" pitchFamily="34" charset="0"/>
                <a:cs typeface="Arial" panose="020B0604020202020204" pitchFamily="34" charset="0"/>
              </a:rPr>
              <a:t>because</a:t>
            </a:r>
            <a:r>
              <a:rPr lang="es-CO" dirty="0">
                <a:latin typeface="Arial" panose="020B0604020202020204" pitchFamily="34" charset="0"/>
                <a:cs typeface="Arial" panose="020B0604020202020204" pitchFamily="34" charset="0"/>
              </a:rPr>
              <a:t> </a:t>
            </a:r>
            <a:r>
              <a:rPr lang="es-CO" dirty="0" err="1">
                <a:latin typeface="Arial" panose="020B0604020202020204" pitchFamily="34" charset="0"/>
                <a:cs typeface="Arial" panose="020B0604020202020204" pitchFamily="34" charset="0"/>
              </a:rPr>
              <a:t>there</a:t>
            </a:r>
            <a:r>
              <a:rPr lang="es-CO" dirty="0">
                <a:latin typeface="Arial" panose="020B0604020202020204" pitchFamily="34" charset="0"/>
                <a:cs typeface="Arial" panose="020B0604020202020204" pitchFamily="34" charset="0"/>
              </a:rPr>
              <a:t> </a:t>
            </a:r>
            <a:r>
              <a:rPr lang="es-CO" dirty="0" err="1">
                <a:latin typeface="Arial" panose="020B0604020202020204" pitchFamily="34" charset="0"/>
                <a:cs typeface="Arial" panose="020B0604020202020204" pitchFamily="34" charset="0"/>
              </a:rPr>
              <a:t>is</a:t>
            </a:r>
            <a:r>
              <a:rPr lang="es-CO" dirty="0">
                <a:latin typeface="Arial" panose="020B0604020202020204" pitchFamily="34" charset="0"/>
                <a:cs typeface="Arial" panose="020B0604020202020204" pitchFamily="34" charset="0"/>
              </a:rPr>
              <a:t> no more </a:t>
            </a:r>
            <a:r>
              <a:rPr lang="es-CO" dirty="0" err="1">
                <a:latin typeface="Arial" panose="020B0604020202020204" pitchFamily="34" charset="0"/>
                <a:cs typeface="Arial" panose="020B0604020202020204" pitchFamily="34" charset="0"/>
              </a:rPr>
              <a:t>capacity</a:t>
            </a:r>
            <a:r>
              <a:rPr lang="es-CO" dirty="0">
                <a:latin typeface="Arial" panose="020B0604020202020204" pitchFamily="34" charset="0"/>
                <a:cs typeface="Arial" panose="020B0604020202020204" pitchFamily="34" charset="0"/>
              </a:rPr>
              <a:t> </a:t>
            </a:r>
            <a:r>
              <a:rPr lang="es-CO" dirty="0" err="1">
                <a:latin typeface="Arial" panose="020B0604020202020204" pitchFamily="34" charset="0"/>
                <a:cs typeface="Arial" panose="020B0604020202020204" pitchFamily="34" charset="0"/>
              </a:rPr>
              <a:t>left</a:t>
            </a:r>
            <a:r>
              <a:rPr lang="es-CO" dirty="0">
                <a:latin typeface="Arial" panose="020B0604020202020204" pitchFamily="34" charset="0"/>
                <a:cs typeface="Arial" panose="020B0604020202020204" pitchFamily="34" charset="0"/>
              </a:rPr>
              <a:t> at </a:t>
            </a:r>
            <a:r>
              <a:rPr lang="es-CO" dirty="0" err="1">
                <a:latin typeface="Arial" panose="020B0604020202020204" pitchFamily="34" charset="0"/>
                <a:cs typeface="Arial" panose="020B0604020202020204" pitchFamily="34" charset="0"/>
              </a:rPr>
              <a:t>the</a:t>
            </a:r>
            <a:r>
              <a:rPr lang="es-CO" dirty="0">
                <a:latin typeface="Arial" panose="020B0604020202020204" pitchFamily="34" charset="0"/>
                <a:cs typeface="Arial" panose="020B0604020202020204" pitchFamily="34" charset="0"/>
              </a:rPr>
              <a:t> </a:t>
            </a:r>
            <a:r>
              <a:rPr lang="es-CO" dirty="0" err="1">
                <a:latin typeface="Arial" panose="020B0604020202020204" pitchFamily="34" charset="0"/>
                <a:cs typeface="Arial" panose="020B0604020202020204" pitchFamily="34" charset="0"/>
              </a:rPr>
              <a:t>airport</a:t>
            </a:r>
            <a:endParaRPr lang="es-CO" dirty="0">
              <a:latin typeface="Arial" panose="020B0604020202020204" pitchFamily="34" charset="0"/>
              <a:cs typeface="Arial" panose="020B0604020202020204" pitchFamily="34" charset="0"/>
            </a:endParaRPr>
          </a:p>
        </p:txBody>
      </p:sp>
      <p:sp>
        <p:nvSpPr>
          <p:cNvPr id="19" name="CuadroTexto 18">
            <a:extLst>
              <a:ext uri="{FF2B5EF4-FFF2-40B4-BE49-F238E27FC236}">
                <a16:creationId xmlns:a16="http://schemas.microsoft.com/office/drawing/2014/main" id="{D49BE4F7-11B5-432E-9B08-5E823551EA29}"/>
              </a:ext>
            </a:extLst>
          </p:cNvPr>
          <p:cNvSpPr txBox="1"/>
          <p:nvPr/>
        </p:nvSpPr>
        <p:spPr>
          <a:xfrm>
            <a:off x="8096277" y="1153179"/>
            <a:ext cx="1792789" cy="369332"/>
          </a:xfrm>
          <a:prstGeom prst="rect">
            <a:avLst/>
          </a:prstGeom>
          <a:noFill/>
        </p:spPr>
        <p:txBody>
          <a:bodyPr wrap="square">
            <a:spAutoFit/>
          </a:bodyPr>
          <a:lstStyle/>
          <a:p>
            <a:pPr algn="r"/>
            <a:r>
              <a:rPr lang="es-CO" dirty="0">
                <a:latin typeface="Arial" panose="020B0604020202020204" pitchFamily="34" charset="0"/>
                <a:cs typeface="Arial" panose="020B0604020202020204" pitchFamily="34" charset="0"/>
              </a:rPr>
              <a:t>Fuente: Twitter</a:t>
            </a:r>
          </a:p>
        </p:txBody>
      </p:sp>
    </p:spTree>
    <p:extLst>
      <p:ext uri="{BB962C8B-B14F-4D97-AF65-F5344CB8AC3E}">
        <p14:creationId xmlns:p14="http://schemas.microsoft.com/office/powerpoint/2010/main" val="2874538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31AD1C66-8418-479A-A237-9B5157FF5D31}"/>
              </a:ext>
            </a:extLst>
          </p:cNvPr>
          <p:cNvSpPr/>
          <p:nvPr/>
        </p:nvSpPr>
        <p:spPr>
          <a:xfrm>
            <a:off x="214489" y="383822"/>
            <a:ext cx="2867378" cy="11063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CuadroTexto 12">
            <a:extLst>
              <a:ext uri="{FF2B5EF4-FFF2-40B4-BE49-F238E27FC236}">
                <a16:creationId xmlns:a16="http://schemas.microsoft.com/office/drawing/2014/main" id="{63946B22-0917-4C5C-B960-FC6C2E02F2F6}"/>
              </a:ext>
            </a:extLst>
          </p:cNvPr>
          <p:cNvSpPr txBox="1"/>
          <p:nvPr/>
        </p:nvSpPr>
        <p:spPr>
          <a:xfrm>
            <a:off x="5429780" y="2868111"/>
            <a:ext cx="5136621" cy="2862322"/>
          </a:xfrm>
          <a:prstGeom prst="rect">
            <a:avLst/>
          </a:prstGeom>
          <a:noFill/>
        </p:spPr>
        <p:txBody>
          <a:bodyPr wrap="square">
            <a:spAutoFit/>
          </a:bodyPr>
          <a:lstStyle/>
          <a:p>
            <a:r>
              <a:rPr lang="es-ES" dirty="0">
                <a:solidFill>
                  <a:schemeClr val="bg2">
                    <a:lumMod val="75000"/>
                  </a:schemeClr>
                </a:solidFill>
                <a:latin typeface="Arial" panose="020B0604020202020204" pitchFamily="34" charset="0"/>
                <a:cs typeface="Arial" panose="020B0604020202020204" pitchFamily="34" charset="0"/>
              </a:rPr>
              <a:t>…"tenía tendencia a encabritarse, a que el morro se levantara más de la cuenta". Para ello, y solo para la familia de los 737 MAX, </a:t>
            </a:r>
            <a:r>
              <a:rPr lang="es-ES" b="1" dirty="0">
                <a:solidFill>
                  <a:schemeClr val="bg2">
                    <a:lumMod val="75000"/>
                  </a:schemeClr>
                </a:solidFill>
                <a:latin typeface="Arial" panose="020B0604020202020204" pitchFamily="34" charset="0"/>
                <a:cs typeface="Arial" panose="020B0604020202020204" pitchFamily="34" charset="0"/>
              </a:rPr>
              <a:t>se desarrolló e instaló un 'software' destinado a evitar ese problema</a:t>
            </a:r>
            <a:r>
              <a:rPr lang="es-ES" dirty="0">
                <a:solidFill>
                  <a:schemeClr val="bg2">
                    <a:lumMod val="75000"/>
                  </a:schemeClr>
                </a:solidFill>
                <a:latin typeface="Arial" panose="020B0604020202020204" pitchFamily="34" charset="0"/>
                <a:cs typeface="Arial" panose="020B0604020202020204" pitchFamily="34" charset="0"/>
              </a:rPr>
              <a:t>. Boeing aseguró en un comunicado emitido ayer que el sistema se certificó antes de que el MAX entrara en servicio en 2017 y que sus manuales de operación incluyen su manejo y cómo desactivarlo en caso de mal funcionamiento. </a:t>
            </a:r>
            <a:endParaRPr lang="es-ES"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endParaRPr>
          </a:p>
        </p:txBody>
      </p:sp>
      <p:pic>
        <p:nvPicPr>
          <p:cNvPr id="7" name="Imagen 6">
            <a:extLst>
              <a:ext uri="{FF2B5EF4-FFF2-40B4-BE49-F238E27FC236}">
                <a16:creationId xmlns:a16="http://schemas.microsoft.com/office/drawing/2014/main" id="{B8F66B56-B89F-442D-AD52-328A09EF591D}"/>
              </a:ext>
            </a:extLst>
          </p:cNvPr>
          <p:cNvPicPr>
            <a:picLocks noChangeAspect="1"/>
          </p:cNvPicPr>
          <p:nvPr/>
        </p:nvPicPr>
        <p:blipFill rotWithShape="1">
          <a:blip r:embed="rId2"/>
          <a:srcRect l="4823"/>
          <a:stretch/>
        </p:blipFill>
        <p:spPr>
          <a:xfrm>
            <a:off x="1155757" y="244381"/>
            <a:ext cx="4188309" cy="6438900"/>
          </a:xfrm>
          <a:prstGeom prst="rect">
            <a:avLst/>
          </a:prstGeom>
        </p:spPr>
      </p:pic>
      <p:pic>
        <p:nvPicPr>
          <p:cNvPr id="3" name="Imagen 2">
            <a:extLst>
              <a:ext uri="{FF2B5EF4-FFF2-40B4-BE49-F238E27FC236}">
                <a16:creationId xmlns:a16="http://schemas.microsoft.com/office/drawing/2014/main" id="{E20F7241-857B-DE46-B3E2-EE0DFE01E99C}"/>
              </a:ext>
            </a:extLst>
          </p:cNvPr>
          <p:cNvPicPr>
            <a:picLocks noChangeAspect="1"/>
          </p:cNvPicPr>
          <p:nvPr/>
        </p:nvPicPr>
        <p:blipFill>
          <a:blip r:embed="rId3"/>
          <a:stretch>
            <a:fillRect/>
          </a:stretch>
        </p:blipFill>
        <p:spPr>
          <a:xfrm>
            <a:off x="5142909" y="2951163"/>
            <a:ext cx="205029" cy="173485"/>
          </a:xfrm>
          <a:prstGeom prst="rect">
            <a:avLst/>
          </a:prstGeom>
        </p:spPr>
      </p:pic>
    </p:spTree>
    <p:extLst>
      <p:ext uri="{BB962C8B-B14F-4D97-AF65-F5344CB8AC3E}">
        <p14:creationId xmlns:p14="http://schemas.microsoft.com/office/powerpoint/2010/main" val="4094001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B10ED75-47F3-3047-9E3C-3A57DE50F599}"/>
              </a:ext>
            </a:extLst>
          </p:cNvPr>
          <p:cNvSpPr txBox="1"/>
          <p:nvPr/>
        </p:nvSpPr>
        <p:spPr>
          <a:xfrm>
            <a:off x="2669746" y="2903910"/>
            <a:ext cx="1785250"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Volkswagen</a:t>
            </a:r>
          </a:p>
        </p:txBody>
      </p:sp>
      <p:pic>
        <p:nvPicPr>
          <p:cNvPr id="3" name="Imagen 2">
            <a:extLst>
              <a:ext uri="{FF2B5EF4-FFF2-40B4-BE49-F238E27FC236}">
                <a16:creationId xmlns:a16="http://schemas.microsoft.com/office/drawing/2014/main" id="{E20F7241-857B-DE46-B3E2-EE0DFE01E99C}"/>
              </a:ext>
            </a:extLst>
          </p:cNvPr>
          <p:cNvPicPr>
            <a:picLocks noChangeAspect="1"/>
          </p:cNvPicPr>
          <p:nvPr/>
        </p:nvPicPr>
        <p:blipFill>
          <a:blip r:embed="rId2"/>
          <a:stretch>
            <a:fillRect/>
          </a:stretch>
        </p:blipFill>
        <p:spPr>
          <a:xfrm>
            <a:off x="2434050" y="3032612"/>
            <a:ext cx="205029" cy="173485"/>
          </a:xfrm>
          <a:prstGeom prst="rect">
            <a:avLst/>
          </a:prstGeom>
        </p:spPr>
      </p:pic>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3"/>
          <a:stretch>
            <a:fillRect/>
          </a:stretch>
        </p:blipFill>
        <p:spPr>
          <a:xfrm rot="16200000">
            <a:off x="5747014" y="1240193"/>
            <a:ext cx="571500" cy="152400"/>
          </a:xfrm>
          <a:prstGeom prst="rect">
            <a:avLst/>
          </a:prstGeom>
        </p:spPr>
      </p:pic>
      <p:sp>
        <p:nvSpPr>
          <p:cNvPr id="14" name="CuadroTexto 13">
            <a:extLst>
              <a:ext uri="{FF2B5EF4-FFF2-40B4-BE49-F238E27FC236}">
                <a16:creationId xmlns:a16="http://schemas.microsoft.com/office/drawing/2014/main" id="{6765C925-4519-411B-ADC8-35EED63D94AB}"/>
              </a:ext>
            </a:extLst>
          </p:cNvPr>
          <p:cNvSpPr txBox="1"/>
          <p:nvPr/>
        </p:nvSpPr>
        <p:spPr>
          <a:xfrm>
            <a:off x="289541" y="1795916"/>
            <a:ext cx="5328067" cy="1323439"/>
          </a:xfrm>
          <a:prstGeom prst="rect">
            <a:avLst/>
          </a:prstGeom>
          <a:noFill/>
        </p:spPr>
        <p:txBody>
          <a:bodyPr wrap="square" rtlCol="0">
            <a:spAutoFit/>
          </a:bodyPr>
          <a:lstStyle/>
          <a:p>
            <a:r>
              <a:rPr lang="es-CO" sz="8000" b="1" dirty="0">
                <a:ln w="19050">
                  <a:solidFill>
                    <a:srgbClr val="5C739C"/>
                  </a:solidFill>
                </a:ln>
                <a:noFill/>
                <a:latin typeface="Arial" panose="020B0604020202020204" pitchFamily="34" charset="0"/>
                <a:cs typeface="Arial" panose="020B0604020202020204" pitchFamily="34" charset="0"/>
              </a:rPr>
              <a:t>Escandalo</a:t>
            </a:r>
          </a:p>
        </p:txBody>
      </p:sp>
      <p:sp>
        <p:nvSpPr>
          <p:cNvPr id="19" name="CuadroTexto 18">
            <a:extLst>
              <a:ext uri="{FF2B5EF4-FFF2-40B4-BE49-F238E27FC236}">
                <a16:creationId xmlns:a16="http://schemas.microsoft.com/office/drawing/2014/main" id="{7B3CDDAF-FB77-4A76-81E6-32EED64DCC8B}"/>
              </a:ext>
            </a:extLst>
          </p:cNvPr>
          <p:cNvSpPr txBox="1"/>
          <p:nvPr/>
        </p:nvSpPr>
        <p:spPr>
          <a:xfrm>
            <a:off x="1034607" y="3738646"/>
            <a:ext cx="4327615" cy="523220"/>
          </a:xfrm>
          <a:prstGeom prst="rect">
            <a:avLst/>
          </a:prstGeom>
          <a:noFill/>
        </p:spPr>
        <p:txBody>
          <a:bodyPr wrap="square">
            <a:spAutoFit/>
          </a:bodyPr>
          <a:lstStyle/>
          <a:p>
            <a:r>
              <a:rPr lang="es-ES" sz="1400" dirty="0">
                <a:solidFill>
                  <a:srgbClr val="E83566"/>
                </a:solidFill>
                <a:latin typeface="Arial" panose="020B0604020202020204" pitchFamily="34" charset="0"/>
                <a:ea typeface="Cambria Math" panose="02040503050406030204" pitchFamily="18" charset="0"/>
                <a:cs typeface="Arial" panose="020B0604020202020204" pitchFamily="34" charset="0"/>
              </a:rPr>
              <a:t>El motor tenía un software de computador que podía censar escenarios de prueba…. </a:t>
            </a:r>
          </a:p>
        </p:txBody>
      </p:sp>
      <p:pic>
        <p:nvPicPr>
          <p:cNvPr id="6" name="Imagen 5">
            <a:extLst>
              <a:ext uri="{FF2B5EF4-FFF2-40B4-BE49-F238E27FC236}">
                <a16:creationId xmlns:a16="http://schemas.microsoft.com/office/drawing/2014/main" id="{1CDD9D85-CA27-4AAE-B6AD-8F17787314EF}"/>
              </a:ext>
            </a:extLst>
          </p:cNvPr>
          <p:cNvPicPr>
            <a:picLocks noChangeAspect="1"/>
          </p:cNvPicPr>
          <p:nvPr/>
        </p:nvPicPr>
        <p:blipFill>
          <a:blip r:embed="rId4"/>
          <a:stretch>
            <a:fillRect/>
          </a:stretch>
        </p:blipFill>
        <p:spPr>
          <a:xfrm>
            <a:off x="5761346" y="1602143"/>
            <a:ext cx="6343650" cy="3810000"/>
          </a:xfrm>
          <a:prstGeom prst="rect">
            <a:avLst/>
          </a:prstGeom>
        </p:spPr>
      </p:pic>
      <p:sp>
        <p:nvSpPr>
          <p:cNvPr id="8" name="Rectángulo 7">
            <a:extLst>
              <a:ext uri="{FF2B5EF4-FFF2-40B4-BE49-F238E27FC236}">
                <a16:creationId xmlns:a16="http://schemas.microsoft.com/office/drawing/2014/main" id="{34DA49FC-F990-4A00-B1FE-BC534A3B4487}"/>
              </a:ext>
            </a:extLst>
          </p:cNvPr>
          <p:cNvSpPr/>
          <p:nvPr/>
        </p:nvSpPr>
        <p:spPr>
          <a:xfrm>
            <a:off x="5870222" y="3066479"/>
            <a:ext cx="2314223" cy="45719"/>
          </a:xfrm>
          <a:prstGeom prst="rect">
            <a:avLst/>
          </a:prstGeom>
          <a:solidFill>
            <a:srgbClr val="E835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Rectángulo 17">
            <a:extLst>
              <a:ext uri="{FF2B5EF4-FFF2-40B4-BE49-F238E27FC236}">
                <a16:creationId xmlns:a16="http://schemas.microsoft.com/office/drawing/2014/main" id="{1F6B1FF0-76BC-46B1-8AA6-DE4EE2ABE5E2}"/>
              </a:ext>
            </a:extLst>
          </p:cNvPr>
          <p:cNvSpPr/>
          <p:nvPr/>
        </p:nvSpPr>
        <p:spPr>
          <a:xfrm>
            <a:off x="6265333" y="4261866"/>
            <a:ext cx="3076223" cy="45719"/>
          </a:xfrm>
          <a:prstGeom prst="rect">
            <a:avLst/>
          </a:prstGeom>
          <a:solidFill>
            <a:srgbClr val="5C73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CuadroTexto 19">
            <a:extLst>
              <a:ext uri="{FF2B5EF4-FFF2-40B4-BE49-F238E27FC236}">
                <a16:creationId xmlns:a16="http://schemas.microsoft.com/office/drawing/2014/main" id="{7CEC3156-EE53-41CF-A170-1D312755C79F}"/>
              </a:ext>
            </a:extLst>
          </p:cNvPr>
          <p:cNvSpPr txBox="1"/>
          <p:nvPr/>
        </p:nvSpPr>
        <p:spPr>
          <a:xfrm>
            <a:off x="1034606" y="4794415"/>
            <a:ext cx="4327615" cy="738664"/>
          </a:xfrm>
          <a:prstGeom prst="rect">
            <a:avLst/>
          </a:prstGeom>
          <a:noFill/>
        </p:spPr>
        <p:txBody>
          <a:bodyPr wrap="square">
            <a:spAutoFit/>
          </a:bodyPr>
          <a:lstStyle/>
          <a:p>
            <a:r>
              <a:rPr lang="es-ES" sz="1400" dirty="0">
                <a:solidFill>
                  <a:srgbClr val="5C739C"/>
                </a:solidFill>
                <a:latin typeface="Arial" panose="020B0604020202020204" pitchFamily="34" charset="0"/>
                <a:ea typeface="Cambria Math" panose="02040503050406030204" pitchFamily="18" charset="0"/>
                <a:cs typeface="Arial" panose="020B0604020202020204" pitchFamily="34" charset="0"/>
              </a:rPr>
              <a:t>Cuando el vehículo operaba bajo condiciones controladas de laboratorio, … se ponía al vehículo en una especie de modo seguro</a:t>
            </a:r>
          </a:p>
        </p:txBody>
      </p:sp>
    </p:spTree>
    <p:extLst>
      <p:ext uri="{BB962C8B-B14F-4D97-AF65-F5344CB8AC3E}">
        <p14:creationId xmlns:p14="http://schemas.microsoft.com/office/powerpoint/2010/main" val="1900218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B10ED75-47F3-3047-9E3C-3A57DE50F599}"/>
              </a:ext>
            </a:extLst>
          </p:cNvPr>
          <p:cNvSpPr txBox="1"/>
          <p:nvPr/>
        </p:nvSpPr>
        <p:spPr>
          <a:xfrm>
            <a:off x="5634577" y="1181579"/>
            <a:ext cx="3479200" cy="1077218"/>
          </a:xfrm>
          <a:prstGeom prst="rect">
            <a:avLst/>
          </a:prstGeom>
          <a:noFill/>
        </p:spPr>
        <p:txBody>
          <a:bodyPr wrap="square" rtlCol="0">
            <a:spAutoFit/>
          </a:bodyPr>
          <a:lstStyle/>
          <a:p>
            <a:r>
              <a:rPr lang="es-ES" sz="1600" dirty="0">
                <a:latin typeface="Arial" panose="020B0604020202020204" pitchFamily="34" charset="0"/>
                <a:cs typeface="Arial" panose="020B0604020202020204" pitchFamily="34" charset="0"/>
              </a:rPr>
              <a:t>Recaba datos de usuario privados sin que el usuario tenga acceso a ellos ni a la descarga de una copia con todo lo almacenado</a:t>
            </a:r>
            <a:endParaRPr lang="es-CO" sz="1600" b="1" dirty="0">
              <a:solidFill>
                <a:schemeClr val="accent1"/>
              </a:solidFill>
              <a:latin typeface="Arial" panose="020B0604020202020204" pitchFamily="34" charset="0"/>
              <a:cs typeface="Arial" panose="020B0604020202020204" pitchFamily="34" charset="0"/>
            </a:endParaRPr>
          </a:p>
        </p:txBody>
      </p:sp>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2"/>
          <a:stretch>
            <a:fillRect/>
          </a:stretch>
        </p:blipFill>
        <p:spPr>
          <a:xfrm rot="16200000">
            <a:off x="7140428" y="2987964"/>
            <a:ext cx="571500" cy="152400"/>
          </a:xfrm>
          <a:prstGeom prst="rect">
            <a:avLst/>
          </a:prstGeom>
        </p:spPr>
      </p:pic>
      <p:sp>
        <p:nvSpPr>
          <p:cNvPr id="13" name="CuadroTexto 12">
            <a:extLst>
              <a:ext uri="{FF2B5EF4-FFF2-40B4-BE49-F238E27FC236}">
                <a16:creationId xmlns:a16="http://schemas.microsoft.com/office/drawing/2014/main" id="{63946B22-0917-4C5C-B960-FC6C2E02F2F6}"/>
              </a:ext>
            </a:extLst>
          </p:cNvPr>
          <p:cNvSpPr txBox="1"/>
          <p:nvPr/>
        </p:nvSpPr>
        <p:spPr>
          <a:xfrm>
            <a:off x="7502378" y="2694832"/>
            <a:ext cx="3743655" cy="738664"/>
          </a:xfrm>
          <a:prstGeom prst="rect">
            <a:avLst/>
          </a:prstGeom>
          <a:noFill/>
        </p:spPr>
        <p:txBody>
          <a:bodyPr wrap="square">
            <a:spAutoFit/>
          </a:bodyPr>
          <a:lstStyle/>
          <a:p>
            <a:r>
              <a:rPr lang="es-ES" sz="1400" dirty="0">
                <a:solidFill>
                  <a:schemeClr val="bg2">
                    <a:lumMod val="75000"/>
                  </a:schemeClr>
                </a:solidFill>
                <a:latin typeface="Arial" panose="020B0604020202020204" pitchFamily="34" charset="0"/>
                <a:cs typeface="Arial" panose="020B0604020202020204" pitchFamily="34" charset="0"/>
              </a:rPr>
              <a:t>Quizá </a:t>
            </a:r>
            <a:r>
              <a:rPr lang="es-ES" sz="1400" dirty="0" err="1">
                <a:solidFill>
                  <a:schemeClr val="bg2">
                    <a:lumMod val="75000"/>
                  </a:schemeClr>
                </a:solidFill>
                <a:latin typeface="Arial" panose="020B0604020202020204" pitchFamily="34" charset="0"/>
                <a:cs typeface="Arial" panose="020B0604020202020204" pitchFamily="34" charset="0"/>
              </a:rPr>
              <a:t>FaceApp</a:t>
            </a:r>
            <a:r>
              <a:rPr lang="es-ES" sz="1400" dirty="0">
                <a:solidFill>
                  <a:schemeClr val="bg2">
                    <a:lumMod val="75000"/>
                  </a:schemeClr>
                </a:solidFill>
                <a:latin typeface="Arial" panose="020B0604020202020204" pitchFamily="34" charset="0"/>
                <a:cs typeface="Arial" panose="020B0604020202020204" pitchFamily="34" charset="0"/>
              </a:rPr>
              <a:t> no sea peligrosa, pero sí que </a:t>
            </a:r>
            <a:r>
              <a:rPr lang="es-ES" sz="1400" b="1" dirty="0">
                <a:solidFill>
                  <a:schemeClr val="bg2">
                    <a:lumMod val="75000"/>
                  </a:schemeClr>
                </a:solidFill>
                <a:latin typeface="Arial" panose="020B0604020202020204" pitchFamily="34" charset="0"/>
                <a:cs typeface="Arial" panose="020B0604020202020204" pitchFamily="34" charset="0"/>
              </a:rPr>
              <a:t>debemos tener cuidado con lo que compartimos en ella</a:t>
            </a:r>
            <a:endParaRPr lang="es-ES" sz="1400"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endParaRPr>
          </a:p>
        </p:txBody>
      </p:sp>
      <p:pic>
        <p:nvPicPr>
          <p:cNvPr id="6" name="Imagen 5" descr="Interfaz de usuario gráfica, Aplicación&#10;&#10;Descripción generada automáticamente">
            <a:extLst>
              <a:ext uri="{FF2B5EF4-FFF2-40B4-BE49-F238E27FC236}">
                <a16:creationId xmlns:a16="http://schemas.microsoft.com/office/drawing/2014/main" id="{CE4DECD8-1057-4A9E-B8BB-CDABC0E57D4B}"/>
              </a:ext>
            </a:extLst>
          </p:cNvPr>
          <p:cNvPicPr>
            <a:picLocks noChangeAspect="1"/>
          </p:cNvPicPr>
          <p:nvPr/>
        </p:nvPicPr>
        <p:blipFill>
          <a:blip r:embed="rId3"/>
          <a:stretch>
            <a:fillRect/>
          </a:stretch>
        </p:blipFill>
        <p:spPr>
          <a:xfrm>
            <a:off x="618466" y="493889"/>
            <a:ext cx="4913588" cy="5458178"/>
          </a:xfrm>
          <a:prstGeom prst="rect">
            <a:avLst/>
          </a:prstGeom>
        </p:spPr>
      </p:pic>
      <p:pic>
        <p:nvPicPr>
          <p:cNvPr id="3" name="Imagen 2">
            <a:extLst>
              <a:ext uri="{FF2B5EF4-FFF2-40B4-BE49-F238E27FC236}">
                <a16:creationId xmlns:a16="http://schemas.microsoft.com/office/drawing/2014/main" id="{E20F7241-857B-DE46-B3E2-EE0DFE01E99C}"/>
              </a:ext>
            </a:extLst>
          </p:cNvPr>
          <p:cNvPicPr>
            <a:picLocks noChangeAspect="1"/>
          </p:cNvPicPr>
          <p:nvPr/>
        </p:nvPicPr>
        <p:blipFill>
          <a:blip r:embed="rId4"/>
          <a:stretch>
            <a:fillRect/>
          </a:stretch>
        </p:blipFill>
        <p:spPr>
          <a:xfrm>
            <a:off x="5429548" y="1310281"/>
            <a:ext cx="205029" cy="173485"/>
          </a:xfrm>
          <a:prstGeom prst="rect">
            <a:avLst/>
          </a:prstGeom>
        </p:spPr>
      </p:pic>
      <p:sp>
        <p:nvSpPr>
          <p:cNvPr id="14" name="CuadroTexto 13">
            <a:extLst>
              <a:ext uri="{FF2B5EF4-FFF2-40B4-BE49-F238E27FC236}">
                <a16:creationId xmlns:a16="http://schemas.microsoft.com/office/drawing/2014/main" id="{6765C925-4519-411B-ADC8-35EED63D94AB}"/>
              </a:ext>
            </a:extLst>
          </p:cNvPr>
          <p:cNvSpPr txBox="1"/>
          <p:nvPr/>
        </p:nvSpPr>
        <p:spPr>
          <a:xfrm>
            <a:off x="4166144" y="3568860"/>
            <a:ext cx="5659858" cy="1569660"/>
          </a:xfrm>
          <a:prstGeom prst="rect">
            <a:avLst/>
          </a:prstGeom>
          <a:noFill/>
        </p:spPr>
        <p:txBody>
          <a:bodyPr wrap="square" rtlCol="0">
            <a:spAutoFit/>
          </a:bodyPr>
          <a:lstStyle/>
          <a:p>
            <a:r>
              <a:rPr lang="es-CO" sz="9600" b="1" dirty="0" err="1">
                <a:ln w="19050">
                  <a:solidFill>
                    <a:srgbClr val="5C739C"/>
                  </a:solidFill>
                </a:ln>
                <a:noFill/>
                <a:latin typeface="Arial" panose="020B0604020202020204" pitchFamily="34" charset="0"/>
                <a:cs typeface="Arial" panose="020B0604020202020204" pitchFamily="34" charset="0"/>
              </a:rPr>
              <a:t>FaceApp</a:t>
            </a:r>
            <a:endParaRPr lang="es-CO" sz="9600" b="1" dirty="0">
              <a:ln w="19050">
                <a:solidFill>
                  <a:srgbClr val="5C739C"/>
                </a:solidFill>
              </a:ln>
              <a:no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4546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896DE1A9-EB3E-4578-8955-D534C10A35A1}"/>
              </a:ext>
            </a:extLst>
          </p:cNvPr>
          <p:cNvGrpSpPr/>
          <p:nvPr/>
        </p:nvGrpSpPr>
        <p:grpSpPr>
          <a:xfrm>
            <a:off x="3997067" y="339678"/>
            <a:ext cx="4736280" cy="3286140"/>
            <a:chOff x="1543145" y="538551"/>
            <a:chExt cx="4736280" cy="3286140"/>
          </a:xfrm>
        </p:grpSpPr>
        <p:sp>
          <p:nvSpPr>
            <p:cNvPr id="12" name="CuadroTexto 11">
              <a:extLst>
                <a:ext uri="{FF2B5EF4-FFF2-40B4-BE49-F238E27FC236}">
                  <a16:creationId xmlns:a16="http://schemas.microsoft.com/office/drawing/2014/main" id="{27F542D7-D50A-4D42-A637-A38A75B69860}"/>
                </a:ext>
              </a:extLst>
            </p:cNvPr>
            <p:cNvSpPr txBox="1"/>
            <p:nvPr/>
          </p:nvSpPr>
          <p:spPr>
            <a:xfrm>
              <a:off x="1744417" y="669981"/>
              <a:ext cx="4333735" cy="3154710"/>
            </a:xfrm>
            <a:prstGeom prst="rect">
              <a:avLst/>
            </a:prstGeom>
            <a:noFill/>
          </p:spPr>
          <p:txBody>
            <a:bodyPr wrap="square" rtlCol="0">
              <a:spAutoFit/>
            </a:bodyPr>
            <a:lstStyle/>
            <a:p>
              <a:r>
                <a:rPr lang="es-CO" sz="19900" b="1" dirty="0">
                  <a:ln w="19050">
                    <a:solidFill>
                      <a:srgbClr val="5C739C"/>
                    </a:solidFill>
                  </a:ln>
                  <a:noFill/>
                  <a:latin typeface="Arial" panose="020B0604020202020204" pitchFamily="34" charset="0"/>
                  <a:cs typeface="Arial" panose="020B0604020202020204" pitchFamily="34" charset="0"/>
                </a:rPr>
                <a:t>Y2</a:t>
              </a:r>
              <a:r>
                <a:rPr lang="es-CO" sz="8800" b="1" dirty="0">
                  <a:ln w="19050">
                    <a:solidFill>
                      <a:srgbClr val="5C739C"/>
                    </a:solidFill>
                  </a:ln>
                  <a:noFill/>
                  <a:latin typeface="Arial" panose="020B0604020202020204" pitchFamily="34" charset="0"/>
                  <a:cs typeface="Arial" panose="020B0604020202020204" pitchFamily="34" charset="0"/>
                </a:rPr>
                <a:t>K</a:t>
              </a:r>
              <a:endParaRPr lang="es-CO" sz="41300" b="1" dirty="0">
                <a:ln w="19050">
                  <a:solidFill>
                    <a:srgbClr val="5C739C"/>
                  </a:solidFill>
                </a:ln>
                <a:noFill/>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5C9EA76B-589E-498A-8E4F-2F169795BFE1}"/>
                </a:ext>
              </a:extLst>
            </p:cNvPr>
            <p:cNvSpPr txBox="1"/>
            <p:nvPr/>
          </p:nvSpPr>
          <p:spPr>
            <a:xfrm>
              <a:off x="1543145" y="538551"/>
              <a:ext cx="4736280" cy="3154710"/>
            </a:xfrm>
            <a:prstGeom prst="rect">
              <a:avLst/>
            </a:prstGeom>
            <a:noFill/>
          </p:spPr>
          <p:txBody>
            <a:bodyPr wrap="square" rtlCol="0">
              <a:spAutoFit/>
            </a:bodyPr>
            <a:lstStyle/>
            <a:p>
              <a:r>
                <a:rPr lang="es-CO" sz="19900" b="1" dirty="0">
                  <a:ln w="19050">
                    <a:solidFill>
                      <a:srgbClr val="E83566"/>
                    </a:solidFill>
                  </a:ln>
                  <a:noFill/>
                  <a:latin typeface="Arial" panose="020B0604020202020204" pitchFamily="34" charset="0"/>
                  <a:cs typeface="Arial" panose="020B0604020202020204" pitchFamily="34" charset="0"/>
                </a:rPr>
                <a:t>Y2k</a:t>
              </a:r>
            </a:p>
          </p:txBody>
        </p:sp>
      </p:grpSp>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2"/>
          <a:stretch>
            <a:fillRect/>
          </a:stretch>
        </p:blipFill>
        <p:spPr>
          <a:xfrm rot="10800000">
            <a:off x="1549564" y="3352800"/>
            <a:ext cx="571500" cy="152400"/>
          </a:xfrm>
          <a:prstGeom prst="rect">
            <a:avLst/>
          </a:prstGeom>
        </p:spPr>
      </p:pic>
      <p:sp>
        <p:nvSpPr>
          <p:cNvPr id="13" name="CuadroTexto 12">
            <a:extLst>
              <a:ext uri="{FF2B5EF4-FFF2-40B4-BE49-F238E27FC236}">
                <a16:creationId xmlns:a16="http://schemas.microsoft.com/office/drawing/2014/main" id="{63946B22-0917-4C5C-B960-FC6C2E02F2F6}"/>
              </a:ext>
            </a:extLst>
          </p:cNvPr>
          <p:cNvSpPr txBox="1"/>
          <p:nvPr/>
        </p:nvSpPr>
        <p:spPr>
          <a:xfrm>
            <a:off x="8918083" y="3125056"/>
            <a:ext cx="2493493" cy="369332"/>
          </a:xfrm>
          <a:prstGeom prst="rect">
            <a:avLst/>
          </a:prstGeom>
          <a:noFill/>
        </p:spPr>
        <p:txBody>
          <a:bodyPr wrap="square">
            <a:spAutoFit/>
          </a:bodyPr>
          <a:lstStyle/>
          <a:p>
            <a:r>
              <a:rPr lang="es-ES"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rPr>
              <a:t>Se resetea el contador</a:t>
            </a:r>
          </a:p>
        </p:txBody>
      </p:sp>
      <p:sp>
        <p:nvSpPr>
          <p:cNvPr id="16" name="Rectángulo 15">
            <a:extLst>
              <a:ext uri="{FF2B5EF4-FFF2-40B4-BE49-F238E27FC236}">
                <a16:creationId xmlns:a16="http://schemas.microsoft.com/office/drawing/2014/main" id="{2167DEB8-8D41-4C6D-B819-F266C2AAE715}"/>
              </a:ext>
            </a:extLst>
          </p:cNvPr>
          <p:cNvSpPr/>
          <p:nvPr/>
        </p:nvSpPr>
        <p:spPr>
          <a:xfrm>
            <a:off x="7839615" y="1523016"/>
            <a:ext cx="1384918" cy="1015663"/>
          </a:xfrm>
          <a:prstGeom prst="rect">
            <a:avLst/>
          </a:prstGeom>
          <a:noFill/>
          <a:ln>
            <a:noFill/>
          </a:ln>
        </p:spPr>
        <p:txBody>
          <a:bodyPr wrap="square" lIns="91440" tIns="45720" rIns="91440" bIns="45720">
            <a:spAutoFit/>
          </a:bodyPr>
          <a:lstStyle/>
          <a:p>
            <a:pPr algn="ctr"/>
            <a:r>
              <a:rPr lang="es-ES"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99</a:t>
            </a:r>
            <a:endParaRPr lang="es-ES" sz="6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lack" panose="020B0A04020102020204" pitchFamily="34" charset="0"/>
            </a:endParaRPr>
          </a:p>
        </p:txBody>
      </p:sp>
      <p:sp>
        <p:nvSpPr>
          <p:cNvPr id="19" name="CuadroTexto 18">
            <a:extLst>
              <a:ext uri="{FF2B5EF4-FFF2-40B4-BE49-F238E27FC236}">
                <a16:creationId xmlns:a16="http://schemas.microsoft.com/office/drawing/2014/main" id="{7B3CDDAF-FB77-4A76-81E6-32EED64DCC8B}"/>
              </a:ext>
            </a:extLst>
          </p:cNvPr>
          <p:cNvSpPr txBox="1"/>
          <p:nvPr/>
        </p:nvSpPr>
        <p:spPr>
          <a:xfrm>
            <a:off x="2121064" y="3254330"/>
            <a:ext cx="5250579" cy="2308324"/>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Error del milenio, problema informático del año 2000, es un bug o error de software causado por la costumbre que habían adoptado los programadores de omitir la centuria en el año para el almacenamiento de fechas (generalmente para economizar memoria), asumiendo que el software solo funcionaría durante los años cuyos nombres comenzaran con 19. Fuente: </a:t>
            </a:r>
            <a:r>
              <a:rPr lang="es-ES" dirty="0" err="1">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wikipedia</a:t>
            </a:r>
            <a:r>
              <a:rPr lang="es-ES"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a:t>
            </a:r>
          </a:p>
        </p:txBody>
      </p:sp>
      <p:pic>
        <p:nvPicPr>
          <p:cNvPr id="18" name="Imagen 17">
            <a:extLst>
              <a:ext uri="{FF2B5EF4-FFF2-40B4-BE49-F238E27FC236}">
                <a16:creationId xmlns:a16="http://schemas.microsoft.com/office/drawing/2014/main" id="{C26D2F03-BB77-47D6-8C23-53203689EFBD}"/>
              </a:ext>
            </a:extLst>
          </p:cNvPr>
          <p:cNvPicPr>
            <a:picLocks noChangeAspect="1"/>
          </p:cNvPicPr>
          <p:nvPr/>
        </p:nvPicPr>
        <p:blipFill>
          <a:blip r:embed="rId3"/>
          <a:stretch>
            <a:fillRect/>
          </a:stretch>
        </p:blipFill>
        <p:spPr>
          <a:xfrm>
            <a:off x="8729590" y="3240121"/>
            <a:ext cx="205029" cy="173485"/>
          </a:xfrm>
          <a:prstGeom prst="rect">
            <a:avLst/>
          </a:prstGeom>
        </p:spPr>
      </p:pic>
      <p:sp>
        <p:nvSpPr>
          <p:cNvPr id="20" name="Rectángulo 19">
            <a:extLst>
              <a:ext uri="{FF2B5EF4-FFF2-40B4-BE49-F238E27FC236}">
                <a16:creationId xmlns:a16="http://schemas.microsoft.com/office/drawing/2014/main" id="{3CA3FCB8-C424-4E8A-B85D-46D2CB293FFD}"/>
              </a:ext>
            </a:extLst>
          </p:cNvPr>
          <p:cNvSpPr/>
          <p:nvPr/>
        </p:nvSpPr>
        <p:spPr>
          <a:xfrm>
            <a:off x="8367191" y="2199837"/>
            <a:ext cx="1384918" cy="1015663"/>
          </a:xfrm>
          <a:prstGeom prst="rect">
            <a:avLst/>
          </a:prstGeom>
          <a:noFill/>
          <a:ln>
            <a:noFill/>
          </a:ln>
        </p:spPr>
        <p:txBody>
          <a:bodyPr wrap="square" lIns="91440" tIns="45720" rIns="91440" bIns="45720">
            <a:spAutoFit/>
          </a:bodyPr>
          <a:lstStyle/>
          <a:p>
            <a:pPr algn="ctr"/>
            <a:r>
              <a:rPr lang="es-ES"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00</a:t>
            </a:r>
            <a:endParaRPr lang="es-ES" sz="6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lack" panose="020B0A04020102020204" pitchFamily="34" charset="0"/>
            </a:endParaRPr>
          </a:p>
        </p:txBody>
      </p:sp>
    </p:spTree>
    <p:extLst>
      <p:ext uri="{BB962C8B-B14F-4D97-AF65-F5344CB8AC3E}">
        <p14:creationId xmlns:p14="http://schemas.microsoft.com/office/powerpoint/2010/main" val="122530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Imagen que contiene persona, interior, parado, mujer&#10;&#10;Descripción generada automáticamente">
            <a:extLst>
              <a:ext uri="{FF2B5EF4-FFF2-40B4-BE49-F238E27FC236}">
                <a16:creationId xmlns:a16="http://schemas.microsoft.com/office/drawing/2014/main" id="{F06080B6-E16B-414E-9A0D-022F2DD1B1B4}"/>
              </a:ext>
            </a:extLst>
          </p:cNvPr>
          <p:cNvPicPr>
            <a:picLocks noChangeAspect="1"/>
          </p:cNvPicPr>
          <p:nvPr/>
        </p:nvPicPr>
        <p:blipFill>
          <a:blip r:embed="rId2"/>
          <a:stretch>
            <a:fillRect/>
          </a:stretch>
        </p:blipFill>
        <p:spPr>
          <a:xfrm flipH="1">
            <a:off x="6679882" y="0"/>
            <a:ext cx="5512118" cy="6858000"/>
          </a:xfrm>
          <a:prstGeom prst="rect">
            <a:avLst/>
          </a:prstGeom>
        </p:spPr>
      </p:pic>
      <p:sp>
        <p:nvSpPr>
          <p:cNvPr id="2" name="CuadroTexto 1">
            <a:extLst>
              <a:ext uri="{FF2B5EF4-FFF2-40B4-BE49-F238E27FC236}">
                <a16:creationId xmlns:a16="http://schemas.microsoft.com/office/drawing/2014/main" id="{FB10ED75-47F3-3047-9E3C-3A57DE50F599}"/>
              </a:ext>
            </a:extLst>
          </p:cNvPr>
          <p:cNvSpPr txBox="1"/>
          <p:nvPr/>
        </p:nvSpPr>
        <p:spPr>
          <a:xfrm>
            <a:off x="2847378" y="4106387"/>
            <a:ext cx="1428914"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Margaret</a:t>
            </a:r>
          </a:p>
        </p:txBody>
      </p:sp>
      <p:pic>
        <p:nvPicPr>
          <p:cNvPr id="3" name="Imagen 2">
            <a:extLst>
              <a:ext uri="{FF2B5EF4-FFF2-40B4-BE49-F238E27FC236}">
                <a16:creationId xmlns:a16="http://schemas.microsoft.com/office/drawing/2014/main" id="{E20F7241-857B-DE46-B3E2-EE0DFE01E99C}"/>
              </a:ext>
            </a:extLst>
          </p:cNvPr>
          <p:cNvPicPr>
            <a:picLocks noChangeAspect="1"/>
          </p:cNvPicPr>
          <p:nvPr/>
        </p:nvPicPr>
        <p:blipFill>
          <a:blip r:embed="rId3"/>
          <a:stretch>
            <a:fillRect/>
          </a:stretch>
        </p:blipFill>
        <p:spPr>
          <a:xfrm>
            <a:off x="2642349" y="4237176"/>
            <a:ext cx="205029" cy="173485"/>
          </a:xfrm>
          <a:prstGeom prst="rect">
            <a:avLst/>
          </a:prstGeom>
        </p:spPr>
      </p:pic>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4"/>
          <a:stretch>
            <a:fillRect/>
          </a:stretch>
        </p:blipFill>
        <p:spPr>
          <a:xfrm rot="16200000">
            <a:off x="5686367" y="5438920"/>
            <a:ext cx="571500" cy="152400"/>
          </a:xfrm>
          <a:prstGeom prst="rect">
            <a:avLst/>
          </a:prstGeom>
        </p:spPr>
      </p:pic>
      <p:sp>
        <p:nvSpPr>
          <p:cNvPr id="15" name="CuadroTexto 14">
            <a:extLst>
              <a:ext uri="{FF2B5EF4-FFF2-40B4-BE49-F238E27FC236}">
                <a16:creationId xmlns:a16="http://schemas.microsoft.com/office/drawing/2014/main" id="{60E6E8A6-13FF-45AC-A4E7-3E645861585B}"/>
              </a:ext>
            </a:extLst>
          </p:cNvPr>
          <p:cNvSpPr txBox="1"/>
          <p:nvPr/>
        </p:nvSpPr>
        <p:spPr>
          <a:xfrm>
            <a:off x="629677" y="2067648"/>
            <a:ext cx="4951218" cy="1754326"/>
          </a:xfrm>
          <a:prstGeom prst="rect">
            <a:avLst/>
          </a:prstGeom>
          <a:noFill/>
        </p:spPr>
        <p:txBody>
          <a:bodyPr wrap="square">
            <a:spAutoFit/>
          </a:bodyPr>
          <a:lstStyle/>
          <a:p>
            <a:r>
              <a:rPr lang="es-ES" dirty="0">
                <a:solidFill>
                  <a:schemeClr val="bg2">
                    <a:lumMod val="50000"/>
                  </a:schemeClr>
                </a:solidFill>
                <a:latin typeface="Arial" panose="020B0604020202020204" pitchFamily="34" charset="0"/>
                <a:ea typeface="Cambria Math" panose="02040503050406030204" pitchFamily="18" charset="0"/>
                <a:cs typeface="Arial" panose="020B0604020202020204" pitchFamily="34" charset="0"/>
              </a:rPr>
              <a:t>Fue una misión espacial tripulada de Estados Unidos cuyo objetivo fue lograr que un ser humano caminara en la superficie de la Luna. </a:t>
            </a:r>
          </a:p>
          <a:p>
            <a:endParaRPr lang="es-ES" dirty="0">
              <a:solidFill>
                <a:schemeClr val="bg2">
                  <a:lumMod val="50000"/>
                </a:schemeClr>
              </a:solidFill>
              <a:latin typeface="Arial" panose="020B0604020202020204" pitchFamily="34" charset="0"/>
              <a:ea typeface="Cambria Math" panose="02040503050406030204" pitchFamily="18" charset="0"/>
              <a:cs typeface="Arial" panose="020B0604020202020204" pitchFamily="34" charset="0"/>
            </a:endParaRPr>
          </a:p>
          <a:p>
            <a:r>
              <a:rPr lang="es-ES" dirty="0">
                <a:solidFill>
                  <a:schemeClr val="bg2">
                    <a:lumMod val="50000"/>
                  </a:schemeClr>
                </a:solidFill>
                <a:latin typeface="Arial" panose="020B0604020202020204" pitchFamily="34" charset="0"/>
                <a:ea typeface="Cambria Math" panose="02040503050406030204" pitchFamily="18" charset="0"/>
                <a:cs typeface="Arial" panose="020B0604020202020204" pitchFamily="34" charset="0"/>
              </a:rPr>
              <a:t>La misión se envió al espacio:</a:t>
            </a:r>
          </a:p>
          <a:p>
            <a:r>
              <a:rPr lang="es-ES" dirty="0">
                <a:solidFill>
                  <a:schemeClr val="bg2">
                    <a:lumMod val="50000"/>
                  </a:schemeClr>
                </a:solidFill>
                <a:latin typeface="Arial" panose="020B0604020202020204" pitchFamily="34" charset="0"/>
                <a:ea typeface="Cambria Math" panose="02040503050406030204" pitchFamily="18" charset="0"/>
                <a:cs typeface="Arial" panose="020B0604020202020204" pitchFamily="34" charset="0"/>
              </a:rPr>
              <a:t>el 16 de julio de 1969</a:t>
            </a:r>
          </a:p>
        </p:txBody>
      </p:sp>
      <p:sp>
        <p:nvSpPr>
          <p:cNvPr id="16" name="Rectángulo 15">
            <a:extLst>
              <a:ext uri="{FF2B5EF4-FFF2-40B4-BE49-F238E27FC236}">
                <a16:creationId xmlns:a16="http://schemas.microsoft.com/office/drawing/2014/main" id="{2167DEB8-8D41-4C6D-B819-F266C2AAE715}"/>
              </a:ext>
            </a:extLst>
          </p:cNvPr>
          <p:cNvSpPr/>
          <p:nvPr/>
        </p:nvSpPr>
        <p:spPr>
          <a:xfrm>
            <a:off x="5569152" y="5784679"/>
            <a:ext cx="2221460" cy="1015663"/>
          </a:xfrm>
          <a:prstGeom prst="rect">
            <a:avLst/>
          </a:prstGeom>
          <a:noFill/>
          <a:ln>
            <a:noFill/>
          </a:ln>
        </p:spPr>
        <p:txBody>
          <a:bodyPr wrap="square" lIns="91440" tIns="45720" rIns="91440" bIns="45720">
            <a:spAutoFit/>
          </a:bodyPr>
          <a:lstStyle/>
          <a:p>
            <a:pPr algn="ctr"/>
            <a:r>
              <a:rPr lang="es-ES"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1969</a:t>
            </a:r>
            <a:endParaRPr lang="es-ES" sz="6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lack" panose="020B0A04020102020204" pitchFamily="34" charset="0"/>
            </a:endParaRPr>
          </a:p>
        </p:txBody>
      </p:sp>
      <p:sp>
        <p:nvSpPr>
          <p:cNvPr id="19" name="CuadroTexto 18">
            <a:extLst>
              <a:ext uri="{FF2B5EF4-FFF2-40B4-BE49-F238E27FC236}">
                <a16:creationId xmlns:a16="http://schemas.microsoft.com/office/drawing/2014/main" id="{7B3CDDAF-FB77-4A76-81E6-32EED64DCC8B}"/>
              </a:ext>
            </a:extLst>
          </p:cNvPr>
          <p:cNvSpPr txBox="1"/>
          <p:nvPr/>
        </p:nvSpPr>
        <p:spPr>
          <a:xfrm>
            <a:off x="2847378" y="4486549"/>
            <a:ext cx="2572843" cy="584775"/>
          </a:xfrm>
          <a:prstGeom prst="rect">
            <a:avLst/>
          </a:prstGeom>
          <a:noFill/>
        </p:spPr>
        <p:txBody>
          <a:bodyPr wrap="square">
            <a:spAutoFit/>
          </a:bodyPr>
          <a:lstStyle/>
          <a:p>
            <a:r>
              <a:rPr lang="es-ES" sz="1600"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La ingeniera quien llevó al </a:t>
            </a:r>
            <a:r>
              <a:rPr lang="es-ES" sz="1600" dirty="0" err="1">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Apollo</a:t>
            </a:r>
            <a:r>
              <a:rPr lang="es-ES" sz="1600"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 11 a la Luna</a:t>
            </a:r>
          </a:p>
        </p:txBody>
      </p:sp>
      <p:sp>
        <p:nvSpPr>
          <p:cNvPr id="10" name="CuadroTexto 9">
            <a:extLst>
              <a:ext uri="{FF2B5EF4-FFF2-40B4-BE49-F238E27FC236}">
                <a16:creationId xmlns:a16="http://schemas.microsoft.com/office/drawing/2014/main" id="{D6650BCA-99E8-40F2-97D8-CB9464745481}"/>
              </a:ext>
            </a:extLst>
          </p:cNvPr>
          <p:cNvSpPr txBox="1"/>
          <p:nvPr/>
        </p:nvSpPr>
        <p:spPr>
          <a:xfrm>
            <a:off x="4060617" y="4082283"/>
            <a:ext cx="1520278" cy="461665"/>
          </a:xfrm>
          <a:prstGeom prst="rect">
            <a:avLst/>
          </a:prstGeom>
          <a:noFill/>
        </p:spPr>
        <p:txBody>
          <a:bodyPr wrap="square" rtlCol="0">
            <a:spAutoFit/>
          </a:bodyPr>
          <a:lstStyle/>
          <a:p>
            <a:r>
              <a:rPr lang="es-CO" sz="2400" b="1" dirty="0">
                <a:solidFill>
                  <a:srgbClr val="E83566"/>
                </a:solidFill>
                <a:latin typeface="Arial" panose="020B0604020202020204" pitchFamily="34" charset="0"/>
                <a:cs typeface="Arial" panose="020B0604020202020204" pitchFamily="34" charset="0"/>
              </a:rPr>
              <a:t>Hamilton</a:t>
            </a:r>
          </a:p>
        </p:txBody>
      </p:sp>
    </p:spTree>
    <p:extLst>
      <p:ext uri="{BB962C8B-B14F-4D97-AF65-F5344CB8AC3E}">
        <p14:creationId xmlns:p14="http://schemas.microsoft.com/office/powerpoint/2010/main" val="1338725737"/>
      </p:ext>
    </p:extLst>
  </p:cSld>
  <p:clrMapOvr>
    <a:masterClrMapping/>
  </p:clrMapOvr>
</p:sld>
</file>

<file path=ppt/theme/theme1.xml><?xml version="1.0" encoding="utf-8"?>
<a:theme xmlns:a="http://schemas.openxmlformats.org/drawingml/2006/main" name="Tema sin fotografi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con fotografia o gráfico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1033</TotalTime>
  <Words>961</Words>
  <Application>Microsoft Office PowerPoint</Application>
  <PresentationFormat>Panorámica</PresentationFormat>
  <Paragraphs>98</Paragraphs>
  <Slides>28</Slides>
  <Notes>0</Notes>
  <HiddenSlides>0</HiddenSlides>
  <MMClips>0</MMClips>
  <ScaleCrop>false</ScaleCrop>
  <HeadingPairs>
    <vt:vector size="6" baseType="variant">
      <vt:variant>
        <vt:lpstr>Fuentes usadas</vt:lpstr>
      </vt:variant>
      <vt:variant>
        <vt:i4>6</vt:i4>
      </vt:variant>
      <vt:variant>
        <vt:lpstr>Tema</vt:lpstr>
      </vt:variant>
      <vt:variant>
        <vt:i4>2</vt:i4>
      </vt:variant>
      <vt:variant>
        <vt:lpstr>Títulos de diapositiva</vt:lpstr>
      </vt:variant>
      <vt:variant>
        <vt:i4>28</vt:i4>
      </vt:variant>
    </vt:vector>
  </HeadingPairs>
  <TitlesOfParts>
    <vt:vector size="36" baseType="lpstr">
      <vt:lpstr>Arial</vt:lpstr>
      <vt:lpstr>Arial Black</vt:lpstr>
      <vt:lpstr>Calibri</vt:lpstr>
      <vt:lpstr>Calibri Light</vt:lpstr>
      <vt:lpstr>Cambria Math</vt:lpstr>
      <vt:lpstr>Consolas</vt:lpstr>
      <vt:lpstr>Tema sin fotografia</vt:lpstr>
      <vt:lpstr>Tema con fotografia o gráficos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Erika Miosoti Faura Arellano</dc:creator>
  <cp:lastModifiedBy>Andres Bedoya Tobon</cp:lastModifiedBy>
  <cp:revision>71</cp:revision>
  <dcterms:created xsi:type="dcterms:W3CDTF">2021-04-23T20:46:27Z</dcterms:created>
  <dcterms:modified xsi:type="dcterms:W3CDTF">2021-07-22T22:35:49Z</dcterms:modified>
</cp:coreProperties>
</file>